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no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Col>
    <a:la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0" cap="flat">
              <a:noFill/>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lastRow>
    <a:fir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0" cap="flat">
              <a:noFill/>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Row>
  </a:tblStyle>
  <a:tblStyle styleId="{C7B018BB-80A7-4F77-B60F-C8B233D01FF8}"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676163">
              <a:alpha val="36000"/>
            </a:srgbClr>
          </a:solidFill>
        </a:fill>
      </a:tcStyle>
    </a:wholeTbl>
    <a:band2H>
      <a:tcTxStyle b="def" i="def"/>
      <a:tcStyle>
        <a:tcBdr/>
        <a:fill>
          <a:solidFill>
            <a:srgbClr val="676163">
              <a:alpha val="0"/>
            </a:srgbClr>
          </a:solidFill>
        </a:fill>
      </a:tcStyle>
    </a:band2H>
    <a:firstCol>
      <a:tcTxStyle b="off" i="off">
        <a:fontRef idx="minor">
          <a:srgbClr val="FFFFFF"/>
        </a:fontRef>
        <a:srgbClr val="FFFFFF"/>
      </a:tcTxStyle>
      <a:tcStyle>
        <a:tcBdr>
          <a:left>
            <a:ln w="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000">
              <a:alpha val="2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0" cap="flat">
              <a:noFill/>
              <a:miter lim="400000"/>
            </a:ln>
          </a:top>
          <a:bottom>
            <a:ln w="127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noFill/>
              <a:miter lim="400000"/>
            </a:ln>
          </a:insideV>
        </a:tcBdr>
        <a:fill>
          <a:noFill/>
        </a:fill>
      </a:tcStyle>
    </a:wholeTbl>
    <a:band2H>
      <a:tcTxStyle b="def" i="def"/>
      <a:tcStyle>
        <a:tcBdr/>
        <a:fill>
          <a:solidFill>
            <a:srgbClr val="94908F">
              <a:alpha val="64999"/>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D71E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2800">
              <a:alpha val="80000"/>
            </a:srgb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wholeTbl>
    <a:band2H>
      <a:tcTxStyle b="def" i="def"/>
      <a:tcStyle>
        <a:tcBdr/>
        <a:fill>
          <a:solidFill>
            <a:srgbClr val="676163">
              <a:alpha val="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alpha val="70000"/>
                </a:srgbClr>
              </a:solidFill>
              <a:prstDash val="solid"/>
              <a:miter lim="400000"/>
            </a:ln>
          </a:left>
          <a:right>
            <a:ln w="12700" cap="flat">
              <a:solidFill>
                <a:srgbClr val="FFFFFF">
                  <a:alpha val="70000"/>
                </a:srgbClr>
              </a:solidFill>
              <a:prstDash val="solid"/>
              <a:miter lim="400000"/>
            </a:ln>
          </a:right>
          <a:top>
            <a:ln w="12700" cap="flat">
              <a:solidFill>
                <a:srgbClr val="FFFFFF">
                  <a:alpha val="70000"/>
                </a:srgbClr>
              </a:solidFill>
              <a:prstDash val="solid"/>
              <a:miter lim="400000"/>
            </a:ln>
          </a:top>
          <a:bottom>
            <a:ln w="12700" cap="flat">
              <a:solidFill>
                <a:srgbClr val="FFFFFF">
                  <a:alpha val="70000"/>
                </a:srgbClr>
              </a:solidFill>
              <a:prstDash val="solid"/>
              <a:miter lim="400000"/>
            </a:ln>
          </a:bottom>
          <a:insideH>
            <a:ln w="12700" cap="flat">
              <a:solidFill>
                <a:srgbClr val="FFFFFF">
                  <a:alpha val="70000"/>
                </a:srgbClr>
              </a:solidFill>
              <a:prstDash val="solid"/>
              <a:miter lim="400000"/>
            </a:ln>
          </a:insideH>
          <a:insideV>
            <a:ln w="12700" cap="flat">
              <a:solidFill>
                <a:srgbClr val="FFFFFF">
                  <a:alpha val="70000"/>
                </a:srgbClr>
              </a:solidFill>
              <a:prstDash val="solid"/>
              <a:miter lim="400000"/>
            </a:ln>
          </a:insideV>
        </a:tcBdr>
        <a:fill>
          <a:no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25400" cap="flat">
              <a:solidFill>
                <a:srgbClr val="FFFFFF">
                  <a:alpha val="50000"/>
                </a:srgbClr>
              </a:solidFill>
              <a:prstDash val="solid"/>
              <a:miter lim="400000"/>
            </a:ln>
          </a:insideV>
        </a:tcBdr>
        <a:fill>
          <a:no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alpha val="50000"/>
                </a:srgbClr>
              </a:solidFill>
              <a:prstDash val="solid"/>
              <a:miter lim="400000"/>
            </a:ln>
          </a:top>
          <a:bottom>
            <a:ln w="12700" cap="flat">
              <a:noFill/>
              <a:miter lim="400000"/>
            </a:ln>
          </a:bottom>
          <a:insideH>
            <a:ln w="25400" cap="flat">
              <a:solidFill>
                <a:srgbClr val="A0A4A8"/>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lastRow>
    <a:firstRow>
      <a:tcTxStyle b="off" i="off">
        <a:fontRef idx="minor">
          <a:srgbClr val="FFFFFF"/>
        </a:fontRef>
        <a:srgbClr val="FFFFFF"/>
      </a:tcTxStyle>
      <a:tcStyle>
        <a:tcBdr>
          <a:left>
            <a:ln w="25400" cap="flat">
              <a:solidFill>
                <a:srgbClr val="FFFFFF">
                  <a:alpha val="50000"/>
                </a:srgbClr>
              </a:solidFill>
              <a:prstDash val="solid"/>
              <a:miter lim="400000"/>
            </a:ln>
          </a:left>
          <a:right>
            <a:ln w="25400" cap="flat">
              <a:solidFill>
                <a:srgbClr val="FFFFFF">
                  <a:alpha val="50000"/>
                </a:srgbClr>
              </a:solidFill>
              <a:prstDash val="solid"/>
              <a:miter lim="400000"/>
            </a:ln>
          </a:right>
          <a:top>
            <a:ln w="12700" cap="flat">
              <a:noFill/>
              <a:miter lim="400000"/>
            </a:ln>
          </a:top>
          <a:bottom>
            <a:ln w="25400" cap="flat">
              <a:solidFill>
                <a:srgbClr val="FFFFFF">
                  <a:alpha val="50000"/>
                </a:srgbClr>
              </a:solidFill>
              <a:prstDash val="solid"/>
              <a:miter lim="400000"/>
            </a:ln>
          </a:bottom>
          <a:insideH>
            <a:ln w="25400" cap="flat">
              <a:solidFill>
                <a:srgbClr val="A0A4A8"/>
              </a:solidFill>
              <a:prstDash val="solid"/>
              <a:miter lim="400000"/>
            </a:ln>
          </a:insideH>
          <a:insideV>
            <a:ln w="25400" cap="flat">
              <a:solidFill>
                <a:srgbClr val="FFFFFF">
                  <a:alpha val="50000"/>
                </a:srgbClr>
              </a:solidFill>
              <a:prstDash val="solid"/>
              <a:miter lim="400000"/>
            </a:ln>
          </a:insideV>
        </a:tcBdr>
        <a:fill>
          <a:solidFill>
            <a:srgbClr val="676164">
              <a:alpha val="36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5" name="Shape 115"/>
          <p:cNvSpPr/>
          <p:nvPr>
            <p:ph type="sldImg"/>
          </p:nvPr>
        </p:nvSpPr>
        <p:spPr>
          <a:xfrm>
            <a:off x="1143000" y="685800"/>
            <a:ext cx="4572000" cy="3429000"/>
          </a:xfrm>
          <a:prstGeom prst="rect">
            <a:avLst/>
          </a:prstGeom>
        </p:spPr>
        <p:txBody>
          <a:bodyPr/>
          <a:lstStyle/>
          <a:p>
            <a:pPr/>
          </a:p>
        </p:txBody>
      </p:sp>
      <p:sp>
        <p:nvSpPr>
          <p:cNvPr id="116" name="Shape 11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850900" y="1270000"/>
            <a:ext cx="11303000" cy="3505200"/>
          </a:xfrm>
          <a:prstGeom prst="rect">
            <a:avLst/>
          </a:prstGeom>
        </p:spPr>
        <p:txBody>
          <a:bodyPr anchor="b"/>
          <a:lstStyle/>
          <a:p>
            <a:pPr/>
            <a:r>
              <a:t>Title Text</a:t>
            </a:r>
          </a:p>
        </p:txBody>
      </p:sp>
      <p:sp>
        <p:nvSpPr>
          <p:cNvPr id="12" name="Body Level One…"/>
          <p:cNvSpPr txBox="1"/>
          <p:nvPr>
            <p:ph type="body" sz="quarter" idx="1"/>
          </p:nvPr>
        </p:nvSpPr>
        <p:spPr>
          <a:xfrm>
            <a:off x="850900" y="4864100"/>
            <a:ext cx="11303000" cy="1574800"/>
          </a:xfrm>
          <a:prstGeom prst="rect">
            <a:avLst/>
          </a:prstGeom>
        </p:spPr>
        <p:txBody>
          <a:bodyPr anchor="t"/>
          <a:lstStyle>
            <a:lvl1pPr marL="0" indent="0">
              <a:spcBef>
                <a:spcPts val="0"/>
              </a:spcBef>
              <a:buSzTx/>
              <a:buNone/>
              <a:defRPr sz="4200">
                <a:solidFill>
                  <a:srgbClr val="73BFFF"/>
                </a:solidFill>
              </a:defRPr>
            </a:lvl1pPr>
            <a:lvl2pPr marL="0" indent="0">
              <a:spcBef>
                <a:spcPts val="0"/>
              </a:spcBef>
              <a:buSzTx/>
              <a:buNone/>
              <a:defRPr sz="4200">
                <a:solidFill>
                  <a:srgbClr val="73BFFF"/>
                </a:solidFill>
              </a:defRPr>
            </a:lvl2pPr>
            <a:lvl3pPr marL="0" indent="0">
              <a:spcBef>
                <a:spcPts val="0"/>
              </a:spcBef>
              <a:buSzTx/>
              <a:buNone/>
              <a:defRPr sz="4200">
                <a:solidFill>
                  <a:srgbClr val="73BFFF"/>
                </a:solidFill>
              </a:defRPr>
            </a:lvl3pPr>
            <a:lvl4pPr marL="0" indent="0">
              <a:spcBef>
                <a:spcPts val="0"/>
              </a:spcBef>
              <a:buSzTx/>
              <a:buNone/>
              <a:defRPr sz="4200">
                <a:solidFill>
                  <a:srgbClr val="73BFFF"/>
                </a:solidFill>
              </a:defRPr>
            </a:lvl4pPr>
            <a:lvl5pPr marL="0" indent="0">
              <a:spcBef>
                <a:spcPts val="0"/>
              </a:spcBef>
              <a:buSzTx/>
              <a:buNone/>
              <a:defRPr sz="42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2"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solidFill>
                  <a:srgbClr val="73BFFF"/>
                </a:solidFill>
                <a:effectLst>
                  <a:outerShdw sx="100000" sy="100000" kx="0" ky="0" algn="b" rotWithShape="0" blurRad="38100" dist="36285" dir="2700000">
                    <a:srgbClr val="000000">
                      <a:alpha val="48000"/>
                    </a:srgbClr>
                  </a:outerShdw>
                </a:effectLst>
                <a:latin typeface="Helvetica Neue"/>
                <a:ea typeface="Helvetica Neue"/>
                <a:cs typeface="Helvetica Neue"/>
                <a:sym typeface="Helvetica Neue"/>
              </a:defRPr>
            </a:lvl1pPr>
          </a:lstStyle>
          <a:p>
            <a:pPr/>
            <a:r>
              <a:t>–Johnny Appleseed</a:t>
            </a:r>
          </a:p>
        </p:txBody>
      </p:sp>
      <p:sp>
        <p:nvSpPr>
          <p:cNvPr id="93" name="“Type a quote here.”"/>
          <p:cNvSpPr txBox="1"/>
          <p:nvPr>
            <p:ph type="body" sz="quarter" idx="14"/>
          </p:nvPr>
        </p:nvSpPr>
        <p:spPr>
          <a:xfrm>
            <a:off x="1270000" y="4267200"/>
            <a:ext cx="10464800" cy="647700"/>
          </a:xfrm>
          <a:prstGeom prst="rect">
            <a:avLst/>
          </a:prstGeom>
        </p:spPr>
        <p:txBody>
          <a:bodyPr>
            <a:spAutoFit/>
          </a:bodyPr>
          <a:lstStyle>
            <a:lvl1pPr marL="0" indent="0" algn="ctr">
              <a:spcBef>
                <a:spcPts val="0"/>
              </a:spcBef>
              <a:buSzTx/>
              <a:buNone/>
              <a:defRPr>
                <a:effectLst>
                  <a:outerShdw sx="100000" sy="100000" kx="0" ky="0" algn="b" rotWithShape="0" blurRad="38100" dist="54428" dir="2700000">
                    <a:srgbClr val="000000">
                      <a:alpha val="48000"/>
                    </a:srgbClr>
                  </a:outerShdw>
                </a:effectLst>
              </a:defRPr>
            </a:lvl1pPr>
          </a:lstStyle>
          <a:p>
            <a:pPr/>
            <a:r>
              <a:t>“Type a quote here.” </a:t>
            </a:r>
          </a:p>
        </p:txBody>
      </p:sp>
      <p:sp>
        <p:nvSpPr>
          <p:cNvPr id="94"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1" name="143070724_2880x2159.jpeg"/>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825500" y="914400"/>
            <a:ext cx="11341100" cy="5740400"/>
          </a:xfrm>
          <a:prstGeom prst="rect">
            <a:avLst/>
          </a:prstGeom>
          <a:ln w="9525">
            <a:round/>
          </a:ln>
        </p:spPr>
        <p:txBody>
          <a:bodyPr lIns="91439" tIns="45719" rIns="91439" bIns="45719" anchor="t">
            <a:noAutofit/>
          </a:bodyPr>
          <a:lstStyle/>
          <a:p>
            <a:pPr/>
          </a:p>
        </p:txBody>
      </p:sp>
      <p:sp>
        <p:nvSpPr>
          <p:cNvPr id="21" name="Title Text"/>
          <p:cNvSpPr txBox="1"/>
          <p:nvPr>
            <p:ph type="title"/>
          </p:nvPr>
        </p:nvSpPr>
        <p:spPr>
          <a:xfrm>
            <a:off x="787400" y="6807200"/>
            <a:ext cx="11430000" cy="1219200"/>
          </a:xfrm>
          <a:prstGeom prst="rect">
            <a:avLst/>
          </a:prstGeom>
        </p:spPr>
        <p:txBody>
          <a:bodyPr anchor="b"/>
          <a:lstStyle/>
          <a:p>
            <a:pPr/>
            <a:r>
              <a:t>Title Text</a:t>
            </a:r>
          </a:p>
        </p:txBody>
      </p:sp>
      <p:sp>
        <p:nvSpPr>
          <p:cNvPr id="2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29" name="Title Text"/>
          <p:cNvSpPr txBox="1"/>
          <p:nvPr>
            <p:ph type="title"/>
          </p:nvPr>
        </p:nvSpPr>
        <p:spPr>
          <a:xfrm>
            <a:off x="787400" y="3657600"/>
            <a:ext cx="11430000" cy="2438400"/>
          </a:xfrm>
          <a:prstGeom prst="rect">
            <a:avLst/>
          </a:prstGeom>
        </p:spPr>
        <p:txBody>
          <a:bodyPr/>
          <a:lstStyle/>
          <a:p>
            <a:pPr/>
            <a:r>
              <a:t>Title Text</a:t>
            </a:r>
          </a:p>
        </p:txBody>
      </p:sp>
      <p:sp>
        <p:nvSpPr>
          <p:cNvPr id="3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7" name="143070716_1012x1350.jpeg"/>
          <p:cNvSpPr/>
          <p:nvPr>
            <p:ph type="pic" sz="half" idx="13"/>
          </p:nvPr>
        </p:nvSpPr>
        <p:spPr>
          <a:xfrm>
            <a:off x="7200900" y="1257300"/>
            <a:ext cx="5016500" cy="7213600"/>
          </a:xfrm>
          <a:prstGeom prst="rect">
            <a:avLst/>
          </a:prstGeom>
          <a:ln w="9525">
            <a:round/>
          </a:ln>
        </p:spPr>
        <p:txBody>
          <a:bodyPr lIns="91439" tIns="45719" rIns="91439" bIns="45719" anchor="t">
            <a:noAutofit/>
          </a:bodyPr>
          <a:lstStyle/>
          <a:p>
            <a:pPr/>
          </a:p>
        </p:txBody>
      </p:sp>
      <p:sp>
        <p:nvSpPr>
          <p:cNvPr id="38" name="Title Text"/>
          <p:cNvSpPr txBox="1"/>
          <p:nvPr>
            <p:ph type="title"/>
          </p:nvPr>
        </p:nvSpPr>
        <p:spPr>
          <a:xfrm>
            <a:off x="787400" y="1384300"/>
            <a:ext cx="5638800" cy="3505200"/>
          </a:xfrm>
          <a:prstGeom prst="rect">
            <a:avLst/>
          </a:prstGeom>
        </p:spPr>
        <p:txBody>
          <a:bodyPr anchor="b"/>
          <a:lstStyle/>
          <a:p>
            <a:pPr/>
            <a:r>
              <a:t>Title Text</a:t>
            </a:r>
          </a:p>
        </p:txBody>
      </p:sp>
      <p:sp>
        <p:nvSpPr>
          <p:cNvPr id="39" name="Body Level One…"/>
          <p:cNvSpPr txBox="1"/>
          <p:nvPr>
            <p:ph type="body" sz="quarter" idx="1"/>
          </p:nvPr>
        </p:nvSpPr>
        <p:spPr>
          <a:xfrm>
            <a:off x="787400" y="4876800"/>
            <a:ext cx="5638800" cy="3759200"/>
          </a:xfrm>
          <a:prstGeom prst="rect">
            <a:avLst/>
          </a:prstGeom>
        </p:spPr>
        <p:txBody>
          <a:bodyPr anchor="t"/>
          <a:lstStyle>
            <a:lvl1pPr marL="0" indent="0">
              <a:spcBef>
                <a:spcPts val="0"/>
              </a:spcBef>
              <a:buSzTx/>
              <a:buNone/>
              <a:defRPr sz="4200">
                <a:solidFill>
                  <a:srgbClr val="73BFFF"/>
                </a:solidFill>
              </a:defRPr>
            </a:lvl1pPr>
            <a:lvl2pPr marL="0" indent="0">
              <a:spcBef>
                <a:spcPts val="0"/>
              </a:spcBef>
              <a:buSzTx/>
              <a:buNone/>
              <a:defRPr sz="4200">
                <a:solidFill>
                  <a:srgbClr val="73BFFF"/>
                </a:solidFill>
              </a:defRPr>
            </a:lvl2pPr>
            <a:lvl3pPr marL="0" indent="0">
              <a:spcBef>
                <a:spcPts val="0"/>
              </a:spcBef>
              <a:buSzTx/>
              <a:buNone/>
              <a:defRPr sz="4200">
                <a:solidFill>
                  <a:srgbClr val="73BFFF"/>
                </a:solidFill>
              </a:defRPr>
            </a:lvl3pPr>
            <a:lvl4pPr marL="0" indent="0">
              <a:spcBef>
                <a:spcPts val="0"/>
              </a:spcBef>
              <a:buSzTx/>
              <a:buNone/>
              <a:defRPr sz="4200">
                <a:solidFill>
                  <a:srgbClr val="73BFFF"/>
                </a:solidFill>
              </a:defRPr>
            </a:lvl4pPr>
            <a:lvl5pPr marL="0" indent="0">
              <a:spcBef>
                <a:spcPts val="0"/>
              </a:spcBef>
              <a:buSzTx/>
              <a:buNone/>
              <a:defRPr sz="42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5" name="Title Text"/>
          <p:cNvSpPr txBox="1"/>
          <p:nvPr>
            <p:ph type="title"/>
          </p:nvPr>
        </p:nvSpPr>
        <p:spPr>
          <a:prstGeom prst="rect">
            <a:avLst/>
          </a:prstGeom>
        </p:spPr>
        <p:txBody>
          <a:bodyPr/>
          <a:lstStyle/>
          <a:p>
            <a:pPr/>
            <a:r>
              <a:t>Title Text</a:t>
            </a:r>
          </a:p>
        </p:txBody>
      </p:sp>
      <p:sp>
        <p:nvSpPr>
          <p:cNvPr id="56" name="Body Level One…"/>
          <p:cNvSpPr txBox="1"/>
          <p:nvPr>
            <p:ph type="body" idx="1"/>
          </p:nvPr>
        </p:nvSpPr>
        <p:spPr>
          <a:xfrm>
            <a:off x="787400" y="2768600"/>
            <a:ext cx="11430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4" name="143070716_1012x1350.jpeg"/>
          <p:cNvSpPr/>
          <p:nvPr>
            <p:ph type="pic" sz="half" idx="13"/>
          </p:nvPr>
        </p:nvSpPr>
        <p:spPr>
          <a:xfrm>
            <a:off x="7213600" y="2755900"/>
            <a:ext cx="5016500" cy="5715000"/>
          </a:xfrm>
          <a:prstGeom prst="rect">
            <a:avLst/>
          </a:prstGeom>
          <a:ln w="9525">
            <a:round/>
          </a:ln>
        </p:spPr>
        <p:txBody>
          <a:bodyPr lIns="91439" tIns="45719" rIns="91439" bIns="45719" anchor="t">
            <a:noAutofit/>
          </a:bodyPr>
          <a:lstStyle/>
          <a:p>
            <a:pPr/>
          </a:p>
        </p:txBody>
      </p:sp>
      <p:sp>
        <p:nvSpPr>
          <p:cNvPr id="65" name="Title Text"/>
          <p:cNvSpPr txBox="1"/>
          <p:nvPr>
            <p:ph type="title"/>
          </p:nvPr>
        </p:nvSpPr>
        <p:spPr>
          <a:prstGeom prst="rect">
            <a:avLst/>
          </a:prstGeom>
        </p:spPr>
        <p:txBody>
          <a:bodyPr/>
          <a:lstStyle/>
          <a:p>
            <a:pPr/>
            <a:r>
              <a:t>Title Text</a:t>
            </a:r>
          </a:p>
        </p:txBody>
      </p:sp>
      <p:sp>
        <p:nvSpPr>
          <p:cNvPr id="66" name="Body Level One…"/>
          <p:cNvSpPr txBox="1"/>
          <p:nvPr>
            <p:ph type="body" sz="half" idx="1"/>
          </p:nvPr>
        </p:nvSpPr>
        <p:spPr>
          <a:xfrm>
            <a:off x="787400" y="2768600"/>
            <a:ext cx="54229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67"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4"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5"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2" name="143070718_1000x750.jpeg"/>
          <p:cNvSpPr/>
          <p:nvPr>
            <p:ph type="pic" sz="quarter" idx="13"/>
          </p:nvPr>
        </p:nvSpPr>
        <p:spPr>
          <a:xfrm>
            <a:off x="6858000" y="5105400"/>
            <a:ext cx="5321300" cy="3381384"/>
          </a:xfrm>
          <a:prstGeom prst="rect">
            <a:avLst/>
          </a:prstGeom>
          <a:ln w="9525">
            <a:round/>
          </a:ln>
        </p:spPr>
        <p:txBody>
          <a:bodyPr lIns="91439" tIns="45719" rIns="91439" bIns="45719" anchor="t">
            <a:noAutofit/>
          </a:bodyPr>
          <a:lstStyle/>
          <a:p>
            <a:pPr/>
          </a:p>
        </p:txBody>
      </p:sp>
      <p:sp>
        <p:nvSpPr>
          <p:cNvPr id="83" name="143070724_2880x2159.jpeg"/>
          <p:cNvSpPr/>
          <p:nvPr>
            <p:ph type="pic" sz="quarter" idx="14"/>
          </p:nvPr>
        </p:nvSpPr>
        <p:spPr>
          <a:xfrm>
            <a:off x="6858000" y="1270000"/>
            <a:ext cx="5316292" cy="3378200"/>
          </a:xfrm>
          <a:prstGeom prst="rect">
            <a:avLst/>
          </a:prstGeom>
          <a:ln w="9525">
            <a:round/>
          </a:ln>
        </p:spPr>
        <p:txBody>
          <a:bodyPr lIns="91439" tIns="45719" rIns="91439" bIns="45719" anchor="t">
            <a:noAutofit/>
          </a:bodyPr>
          <a:lstStyle/>
          <a:p>
            <a:pPr/>
          </a:p>
        </p:txBody>
      </p:sp>
      <p:sp>
        <p:nvSpPr>
          <p:cNvPr id="84" name="143070716_1012x1350.jpeg"/>
          <p:cNvSpPr/>
          <p:nvPr>
            <p:ph type="pic" sz="half" idx="15"/>
          </p:nvPr>
        </p:nvSpPr>
        <p:spPr>
          <a:xfrm>
            <a:off x="1143000" y="1244600"/>
            <a:ext cx="5219700" cy="7213600"/>
          </a:xfrm>
          <a:prstGeom prst="rect">
            <a:avLst/>
          </a:prstGeom>
          <a:ln w="9525">
            <a:round/>
          </a:ln>
        </p:spPr>
        <p:txBody>
          <a:bodyPr lIns="91439" tIns="45719" rIns="91439" bIns="45719" anchor="t">
            <a:noAutofit/>
          </a:bodyPr>
          <a:lstStyle/>
          <a:p>
            <a:pPr/>
          </a:p>
        </p:txBody>
      </p:sp>
      <p:sp>
        <p:nvSpPr>
          <p:cNvPr id="85" name="Slide Number"/>
          <p:cNvSpPr txBox="1"/>
          <p:nvPr>
            <p:ph type="sldNum" sz="quarter" idx="2"/>
          </p:nvPr>
        </p:nvSpPr>
        <p:spPr>
          <a:xfrm>
            <a:off x="12534899" y="9311678"/>
            <a:ext cx="312015" cy="312344"/>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787400" y="1371600"/>
            <a:ext cx="11430000" cy="7010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787400" y="254000"/>
            <a:ext cx="114300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lide Number"/>
          <p:cNvSpPr txBox="1"/>
          <p:nvPr>
            <p:ph type="sldNum" sz="quarter" idx="2"/>
          </p:nvPr>
        </p:nvSpPr>
        <p:spPr>
          <a:xfrm>
            <a:off x="12536220" y="9311678"/>
            <a:ext cx="312015" cy="312344"/>
          </a:xfrm>
          <a:prstGeom prst="rect">
            <a:avLst/>
          </a:prstGeom>
          <a:ln w="12700">
            <a:miter lim="400000"/>
          </a:ln>
        </p:spPr>
        <p:txBody>
          <a:bodyPr wrap="none" lIns="50800" tIns="50800" rIns="50800" bIns="50800" anchor="ctr">
            <a:spAutoFit/>
          </a:bodyPr>
          <a:lstStyle>
            <a:lvl1pPr algn="r">
              <a:defRPr b="1" sz="1400">
                <a:solidFill>
                  <a:srgbClr val="FFFFFF">
                    <a:alpha val="70000"/>
                  </a:srgbClr>
                </a:solidFill>
                <a:latin typeface="Helvetica Neue"/>
                <a:ea typeface="Helvetica Neue"/>
                <a:cs typeface="Helvetica Neue"/>
                <a:sym typeface="Helvetica Neue"/>
              </a:defRPr>
            </a:lvl1pPr>
          </a:lstStyle>
          <a:p>
            <a:pPr>
              <a:defRPr>
                <a:effectLst/>
              </a:defRPr>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0" strike="noStrike" sz="72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0" marR="0" indent="0" algn="l" defTabSz="584200" rtl="0" latinLnBrk="0">
        <a:lnSpc>
          <a:spcPct val="100000"/>
        </a:lnSpc>
        <a:spcBef>
          <a:spcPts val="0"/>
        </a:spcBef>
        <a:spcAft>
          <a:spcPts val="0"/>
        </a:spcAft>
        <a:buClrTx/>
        <a:buSzTx/>
        <a:buFontTx/>
        <a:buNone/>
        <a:tabLst/>
        <a:defRPr b="0" baseline="0" cap="none" i="0" spc="0" strike="noStrike" sz="72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0" marR="0" indent="0" algn="l" defTabSz="584200" rtl="0" latinLnBrk="0">
        <a:lnSpc>
          <a:spcPct val="100000"/>
        </a:lnSpc>
        <a:spcBef>
          <a:spcPts val="0"/>
        </a:spcBef>
        <a:spcAft>
          <a:spcPts val="0"/>
        </a:spcAft>
        <a:buClrTx/>
        <a:buSzTx/>
        <a:buFontTx/>
        <a:buNone/>
        <a:tabLst/>
        <a:defRPr b="0" baseline="0" cap="none" i="0" spc="0" strike="noStrike" sz="72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0" marR="0" indent="0" algn="l" defTabSz="584200" rtl="0" latinLnBrk="0">
        <a:lnSpc>
          <a:spcPct val="100000"/>
        </a:lnSpc>
        <a:spcBef>
          <a:spcPts val="0"/>
        </a:spcBef>
        <a:spcAft>
          <a:spcPts val="0"/>
        </a:spcAft>
        <a:buClrTx/>
        <a:buSzTx/>
        <a:buFontTx/>
        <a:buNone/>
        <a:tabLst/>
        <a:defRPr b="0" baseline="0" cap="none" i="0" spc="0" strike="noStrike" sz="72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0" marR="0" indent="0" algn="l" defTabSz="584200" rtl="0" latinLnBrk="0">
        <a:lnSpc>
          <a:spcPct val="100000"/>
        </a:lnSpc>
        <a:spcBef>
          <a:spcPts val="0"/>
        </a:spcBef>
        <a:spcAft>
          <a:spcPts val="0"/>
        </a:spcAft>
        <a:buClrTx/>
        <a:buSzTx/>
        <a:buFontTx/>
        <a:buNone/>
        <a:tabLst/>
        <a:defRPr b="0" baseline="0" cap="none" i="0" spc="0" strike="noStrike" sz="72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0" marR="0" indent="0" algn="l" defTabSz="584200" rtl="0" latinLnBrk="0">
        <a:lnSpc>
          <a:spcPct val="100000"/>
        </a:lnSpc>
        <a:spcBef>
          <a:spcPts val="0"/>
        </a:spcBef>
        <a:spcAft>
          <a:spcPts val="0"/>
        </a:spcAft>
        <a:buClrTx/>
        <a:buSzTx/>
        <a:buFontTx/>
        <a:buNone/>
        <a:tabLst/>
        <a:defRPr b="0" baseline="0" cap="none" i="0" spc="0" strike="noStrike" sz="72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0" marR="0" indent="0" algn="l" defTabSz="584200" rtl="0" latinLnBrk="0">
        <a:lnSpc>
          <a:spcPct val="100000"/>
        </a:lnSpc>
        <a:spcBef>
          <a:spcPts val="0"/>
        </a:spcBef>
        <a:spcAft>
          <a:spcPts val="0"/>
        </a:spcAft>
        <a:buClrTx/>
        <a:buSzTx/>
        <a:buFontTx/>
        <a:buNone/>
        <a:tabLst/>
        <a:defRPr b="0" baseline="0" cap="none" i="0" spc="0" strike="noStrike" sz="72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0" marR="0" indent="0" algn="l" defTabSz="584200" rtl="0" latinLnBrk="0">
        <a:lnSpc>
          <a:spcPct val="100000"/>
        </a:lnSpc>
        <a:spcBef>
          <a:spcPts val="0"/>
        </a:spcBef>
        <a:spcAft>
          <a:spcPts val="0"/>
        </a:spcAft>
        <a:buClrTx/>
        <a:buSzTx/>
        <a:buFontTx/>
        <a:buNone/>
        <a:tabLst/>
        <a:defRPr b="0" baseline="0" cap="none" i="0" spc="0" strike="noStrike" sz="72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0" marR="0" indent="0" algn="l" defTabSz="584200" rtl="0" latinLnBrk="0">
        <a:lnSpc>
          <a:spcPct val="100000"/>
        </a:lnSpc>
        <a:spcBef>
          <a:spcPts val="0"/>
        </a:spcBef>
        <a:spcAft>
          <a:spcPts val="0"/>
        </a:spcAft>
        <a:buClrTx/>
        <a:buSzTx/>
        <a:buFontTx/>
        <a:buNone/>
        <a:tabLst/>
        <a:defRPr b="0" baseline="0" cap="none" i="0" spc="0" strike="noStrike" sz="72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titleStyle>
    <p:bodyStyle>
      <a:lvl1pPr marL="444500" marR="0" indent="-444500" algn="l" defTabSz="584200" rtl="0" latinLnBrk="0">
        <a:lnSpc>
          <a:spcPct val="100000"/>
        </a:lnSpc>
        <a:spcBef>
          <a:spcPts val="3600"/>
        </a:spcBef>
        <a:spcAft>
          <a:spcPts val="0"/>
        </a:spcAft>
        <a:buClrTx/>
        <a:buSzPct val="30000"/>
        <a:buFontTx/>
        <a:buBlip>
          <a:blip r:embed="rId3"/>
        </a:buBlip>
        <a:tabLst/>
        <a:defRPr b="0" baseline="0" cap="none" i="0" spc="0" strike="noStrike" sz="36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889000" marR="0" indent="-444500" algn="l" defTabSz="584200" rtl="0" latinLnBrk="0">
        <a:lnSpc>
          <a:spcPct val="100000"/>
        </a:lnSpc>
        <a:spcBef>
          <a:spcPts val="3600"/>
        </a:spcBef>
        <a:spcAft>
          <a:spcPts val="0"/>
        </a:spcAft>
        <a:buClrTx/>
        <a:buSzPct val="30000"/>
        <a:buFontTx/>
        <a:buBlip>
          <a:blip r:embed="rId3"/>
        </a:buBlip>
        <a:tabLst/>
        <a:defRPr b="0" baseline="0" cap="none" i="0" spc="0" strike="noStrike" sz="36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1333500" marR="0" indent="-444500" algn="l" defTabSz="584200" rtl="0" latinLnBrk="0">
        <a:lnSpc>
          <a:spcPct val="100000"/>
        </a:lnSpc>
        <a:spcBef>
          <a:spcPts val="3600"/>
        </a:spcBef>
        <a:spcAft>
          <a:spcPts val="0"/>
        </a:spcAft>
        <a:buClrTx/>
        <a:buSzPct val="30000"/>
        <a:buFontTx/>
        <a:buBlip>
          <a:blip r:embed="rId3"/>
        </a:buBlip>
        <a:tabLst/>
        <a:defRPr b="0" baseline="0" cap="none" i="0" spc="0" strike="noStrike" sz="36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1778000" marR="0" indent="-444500" algn="l" defTabSz="584200" rtl="0" latinLnBrk="0">
        <a:lnSpc>
          <a:spcPct val="100000"/>
        </a:lnSpc>
        <a:spcBef>
          <a:spcPts val="3600"/>
        </a:spcBef>
        <a:spcAft>
          <a:spcPts val="0"/>
        </a:spcAft>
        <a:buClrTx/>
        <a:buSzPct val="30000"/>
        <a:buFontTx/>
        <a:buBlip>
          <a:blip r:embed="rId3"/>
        </a:buBlip>
        <a:tabLst/>
        <a:defRPr b="0" baseline="0" cap="none" i="0" spc="0" strike="noStrike" sz="36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2222500" marR="0" indent="-444500" algn="l" defTabSz="584200" rtl="0" latinLnBrk="0">
        <a:lnSpc>
          <a:spcPct val="100000"/>
        </a:lnSpc>
        <a:spcBef>
          <a:spcPts val="3600"/>
        </a:spcBef>
        <a:spcAft>
          <a:spcPts val="0"/>
        </a:spcAft>
        <a:buClrTx/>
        <a:buSzPct val="30000"/>
        <a:buFontTx/>
        <a:buBlip>
          <a:blip r:embed="rId3"/>
        </a:buBlip>
        <a:tabLst/>
        <a:defRPr b="0" baseline="0" cap="none" i="0" spc="0" strike="noStrike" sz="36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2667000" marR="0" indent="-444500" algn="l" defTabSz="584200" rtl="0" latinLnBrk="0">
        <a:lnSpc>
          <a:spcPct val="100000"/>
        </a:lnSpc>
        <a:spcBef>
          <a:spcPts val="3600"/>
        </a:spcBef>
        <a:spcAft>
          <a:spcPts val="0"/>
        </a:spcAft>
        <a:buClrTx/>
        <a:buSzPct val="30000"/>
        <a:buFontTx/>
        <a:buBlip>
          <a:blip r:embed="rId3"/>
        </a:buBlip>
        <a:tabLst/>
        <a:defRPr b="0" baseline="0" cap="none" i="0" spc="0" strike="noStrike" sz="36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3111500" marR="0" indent="-444500" algn="l" defTabSz="584200" rtl="0" latinLnBrk="0">
        <a:lnSpc>
          <a:spcPct val="100000"/>
        </a:lnSpc>
        <a:spcBef>
          <a:spcPts val="3600"/>
        </a:spcBef>
        <a:spcAft>
          <a:spcPts val="0"/>
        </a:spcAft>
        <a:buClrTx/>
        <a:buSzPct val="30000"/>
        <a:buFontTx/>
        <a:buBlip>
          <a:blip r:embed="rId3"/>
        </a:buBlip>
        <a:tabLst/>
        <a:defRPr b="0" baseline="0" cap="none" i="0" spc="0" strike="noStrike" sz="36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3556000" marR="0" indent="-444500" algn="l" defTabSz="584200" rtl="0" latinLnBrk="0">
        <a:lnSpc>
          <a:spcPct val="100000"/>
        </a:lnSpc>
        <a:spcBef>
          <a:spcPts val="3600"/>
        </a:spcBef>
        <a:spcAft>
          <a:spcPts val="0"/>
        </a:spcAft>
        <a:buClrTx/>
        <a:buSzPct val="30000"/>
        <a:buFontTx/>
        <a:buBlip>
          <a:blip r:embed="rId3"/>
        </a:buBlip>
        <a:tabLst/>
        <a:defRPr b="0" baseline="0" cap="none" i="0" spc="0" strike="noStrike" sz="36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4000500" marR="0" indent="-444500" algn="l" defTabSz="584200" rtl="0" latinLnBrk="0">
        <a:lnSpc>
          <a:spcPct val="100000"/>
        </a:lnSpc>
        <a:spcBef>
          <a:spcPts val="3600"/>
        </a:spcBef>
        <a:spcAft>
          <a:spcPts val="0"/>
        </a:spcAft>
        <a:buClrTx/>
        <a:buSzPct val="30000"/>
        <a:buFontTx/>
        <a:buBlip>
          <a:blip r:embed="rId3"/>
        </a:buBlip>
        <a:tabLst/>
        <a:defRPr b="0" baseline="0" cap="none" i="0" spc="0" strike="noStrike" sz="3600" u="none">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bodyStyle>
    <p:otherStyle>
      <a:lvl1pPr marL="0" marR="0" indent="0" algn="r" defTabSz="58420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b="1" baseline="0" cap="none" i="0" spc="0" strike="noStrike" sz="1400" u="none">
          <a:ln>
            <a:noFill/>
          </a:ln>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hp.com/us-en/shop/tech-takes/how-to-boost-wifi-signal"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8" name="Image" descr="Image"/>
          <p:cNvPicPr>
            <a:picLocks noChangeAspect="1"/>
          </p:cNvPicPr>
          <p:nvPr/>
        </p:nvPicPr>
        <p:blipFill>
          <a:blip r:embed="rId2">
            <a:extLst/>
          </a:blip>
          <a:stretch>
            <a:fillRect/>
          </a:stretch>
        </p:blipFill>
        <p:spPr>
          <a:xfrm>
            <a:off x="-4193486" y="-353358"/>
            <a:ext cx="18596115" cy="10460316"/>
          </a:xfrm>
          <a:prstGeom prst="rect">
            <a:avLst/>
          </a:prstGeom>
          <a:ln w="12700">
            <a:miter lim="400000"/>
          </a:ln>
        </p:spPr>
      </p:pic>
      <p:sp>
        <p:nvSpPr>
          <p:cNvPr id="119" name="How Does the Internet Work?"/>
          <p:cNvSpPr txBox="1"/>
          <p:nvPr>
            <p:ph type="ctrTitle"/>
          </p:nvPr>
        </p:nvSpPr>
        <p:spPr>
          <a:xfrm>
            <a:off x="-1545378" y="-2224573"/>
            <a:ext cx="11303001" cy="3505201"/>
          </a:xfrm>
          <a:prstGeom prst="rect">
            <a:avLst/>
          </a:prstGeom>
        </p:spPr>
        <p:txBody>
          <a:bodyPr/>
          <a:lstStyle>
            <a:lvl1pPr algn="ctr" defTabSz="457200">
              <a:defRPr sz="5300">
                <a:latin typeface="Abadi MT Condensed Extra Bold"/>
                <a:ea typeface="Abadi MT Condensed Extra Bold"/>
                <a:cs typeface="Abadi MT Condensed Extra Bold"/>
                <a:sym typeface="Abadi MT Condensed Extra Bold"/>
              </a:defRPr>
            </a:lvl1pPr>
          </a:lstStyle>
          <a:p>
            <a:pPr>
              <a:defRPr>
                <a:effectLst/>
              </a:defRPr>
            </a:pPr>
            <a:r>
              <a:t>How Does the Internet Work?</a:t>
            </a:r>
          </a:p>
        </p:txBody>
      </p:sp>
      <p:sp>
        <p:nvSpPr>
          <p:cNvPr id="120" name="Vadim Boyko"/>
          <p:cNvSpPr txBox="1"/>
          <p:nvPr>
            <p:ph type="subTitle" sz="quarter" idx="1"/>
          </p:nvPr>
        </p:nvSpPr>
        <p:spPr>
          <a:xfrm>
            <a:off x="9370479" y="6616846"/>
            <a:ext cx="9522954" cy="942580"/>
          </a:xfrm>
          <a:prstGeom prst="rect">
            <a:avLst/>
          </a:prstGeom>
        </p:spPr>
        <p:txBody>
          <a:bodyPr/>
          <a:lstStyle>
            <a:lvl1pPr>
              <a:defRPr sz="3700">
                <a:solidFill>
                  <a:schemeClr val="accent3">
                    <a:satOff val="18648"/>
                    <a:lumOff val="5971"/>
                  </a:schemeClr>
                </a:solidFill>
                <a:latin typeface="ヒラギノ角ゴ StdN"/>
                <a:ea typeface="ヒラギノ角ゴ StdN"/>
                <a:cs typeface="ヒラギノ角ゴ StdN"/>
                <a:sym typeface="ヒラギノ角ゴ StdN"/>
              </a:defRPr>
            </a:lvl1pPr>
          </a:lstStyle>
          <a:p>
            <a:pPr/>
            <a:r>
              <a:t>Vadim Boyko</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40" name="Image" descr="Image"/>
          <p:cNvPicPr>
            <a:picLocks noChangeAspect="1"/>
          </p:cNvPicPr>
          <p:nvPr/>
        </p:nvPicPr>
        <p:blipFill>
          <a:blip r:embed="rId2">
            <a:extLst/>
          </a:blip>
          <a:stretch>
            <a:fillRect/>
          </a:stretch>
        </p:blipFill>
        <p:spPr>
          <a:xfrm>
            <a:off x="-250715" y="1219200"/>
            <a:ext cx="13506230" cy="759725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When did consumers begin using the internet?…"/>
          <p:cNvSpPr txBox="1"/>
          <p:nvPr>
            <p:ph type="title"/>
          </p:nvPr>
        </p:nvSpPr>
        <p:spPr>
          <a:xfrm>
            <a:off x="787400" y="512290"/>
            <a:ext cx="11430000" cy="6766054"/>
          </a:xfrm>
          <a:prstGeom prst="rect">
            <a:avLst/>
          </a:prstGeom>
        </p:spPr>
        <p:txBody>
          <a:bodyPr/>
          <a:lstStyle/>
          <a:p>
            <a:pPr algn="ctr" defTabSz="438911">
              <a:defRPr sz="3264">
                <a:effectLst/>
                <a:latin typeface="Abadi MT Condensed Extra Bold"/>
                <a:ea typeface="Abadi MT Condensed Extra Bold"/>
                <a:cs typeface="Abadi MT Condensed Extra Bold"/>
                <a:sym typeface="Abadi MT Condensed Extra Bold"/>
              </a:defRPr>
            </a:pPr>
            <a:r>
              <a:t>When did consumers begin using the internet?</a:t>
            </a:r>
          </a:p>
          <a:p>
            <a:pPr algn="ctr" defTabSz="438911">
              <a:defRPr sz="3264">
                <a:effectLst/>
                <a:latin typeface="Abadi MT Condensed Extra Bold"/>
                <a:ea typeface="Abadi MT Condensed Extra Bold"/>
                <a:cs typeface="Abadi MT Condensed Extra Bold"/>
                <a:sym typeface="Abadi MT Condensed Extra Bold"/>
              </a:defRPr>
            </a:pPr>
            <a:r>
              <a:t>As the internet’s development continued to evolve and shift focus, the National Science Foundation discontinued its sponsorship of the internet’s backbone (NSFNET) in May of 1995.</a:t>
            </a:r>
          </a:p>
          <a:p>
            <a:pPr algn="ctr" defTabSz="438911">
              <a:defRPr sz="3264">
                <a:effectLst/>
                <a:latin typeface="Abadi MT Condensed Extra Bold"/>
                <a:ea typeface="Abadi MT Condensed Extra Bold"/>
                <a:cs typeface="Abadi MT Condensed Extra Bold"/>
                <a:sym typeface="Abadi MT Condensed Extra Bold"/>
              </a:defRPr>
            </a:pPr>
          </a:p>
          <a:p>
            <a:pPr algn="ctr" defTabSz="438911">
              <a:defRPr sz="3264">
                <a:effectLst/>
                <a:latin typeface="Abadi MT Condensed Extra Bold"/>
                <a:ea typeface="Abadi MT Condensed Extra Bold"/>
                <a:cs typeface="Abadi MT Condensed Extra Bold"/>
                <a:sym typeface="Abadi MT Condensed Extra Bold"/>
              </a:defRPr>
            </a:pPr>
            <a:r>
              <a:t>This change lifted all commercial use limitations on the internet and ultimately, allowed the internet to diversify and grow rapidly. Shortly after, AOL, CompuServe, and Prodigy joined Delphi to offer commercial internet service to consumers.</a:t>
            </a:r>
          </a:p>
          <a:p>
            <a:pPr algn="ctr" defTabSz="438911">
              <a:defRPr sz="3264">
                <a:effectLst/>
                <a:latin typeface="Abadi MT Condensed Extra Bold"/>
                <a:ea typeface="Abadi MT Condensed Extra Bold"/>
                <a:cs typeface="Abadi MT Condensed Extra Bold"/>
                <a:sym typeface="Abadi MT Condensed Extra Bold"/>
              </a:defRPr>
            </a:pPr>
          </a:p>
          <a:p>
            <a:pPr algn="ctr" defTabSz="438911">
              <a:defRPr sz="3264">
                <a:effectLst/>
                <a:latin typeface="Abadi MT Condensed Extra Bold"/>
                <a:ea typeface="Abadi MT Condensed Extra Bold"/>
                <a:cs typeface="Abadi MT Condensed Extra Bold"/>
                <a:sym typeface="Abadi MT Condensed Extra Bold"/>
              </a:defRPr>
            </a:pPr>
            <a:r>
              <a:t>The debut of </a:t>
            </a:r>
            <a:r>
              <a:rPr>
                <a:hlinkClick r:id="rId2" invalidUrl="" action="" tgtFrame="" tooltip="" history="1" highlightClick="0" endSnd="0"/>
              </a:rPr>
              <a:t>WiFi</a:t>
            </a:r>
            <a:r>
              <a:t> and Windows 98 in the late nineties marked the tech industry’s commitment to developing the commercial element of the internet. This next step gave companies like Microsoft access to a new audience, consumers (like yourself).</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44" name="Image" descr="Image"/>
          <p:cNvPicPr>
            <a:picLocks noChangeAspect="1"/>
          </p:cNvPicPr>
          <p:nvPr/>
        </p:nvPicPr>
        <p:blipFill>
          <a:blip r:embed="rId2">
            <a:extLst/>
          </a:blip>
          <a:stretch>
            <a:fillRect/>
          </a:stretch>
        </p:blipFill>
        <p:spPr>
          <a:xfrm>
            <a:off x="395947" y="906275"/>
            <a:ext cx="12212907" cy="794105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How does the internet work?…"/>
          <p:cNvSpPr txBox="1"/>
          <p:nvPr>
            <p:ph type="title"/>
          </p:nvPr>
        </p:nvSpPr>
        <p:spPr>
          <a:xfrm>
            <a:off x="139772" y="234303"/>
            <a:ext cx="12578218" cy="9338231"/>
          </a:xfrm>
          <a:prstGeom prst="rect">
            <a:avLst/>
          </a:prstGeom>
        </p:spPr>
        <p:txBody>
          <a:bodyPr/>
          <a:lstStyle/>
          <a:p>
            <a:pPr algn="ctr" defTabSz="315468">
              <a:defRPr sz="2277">
                <a:effectLst/>
                <a:latin typeface="Abadi MT Condensed Extra Bold"/>
                <a:ea typeface="Abadi MT Condensed Extra Bold"/>
                <a:cs typeface="Abadi MT Condensed Extra Bold"/>
                <a:sym typeface="Abadi MT Condensed Extra Bold"/>
              </a:defRPr>
            </a:pPr>
            <a:r>
              <a:t>How does the internet work?</a:t>
            </a:r>
          </a:p>
          <a:p>
            <a:pPr algn="ctr" defTabSz="315468">
              <a:defRPr sz="2277">
                <a:effectLst/>
                <a:latin typeface="Abadi MT Condensed Extra Bold"/>
                <a:ea typeface="Abadi MT Condensed Extra Bold"/>
                <a:cs typeface="Abadi MT Condensed Extra Bold"/>
                <a:sym typeface="Abadi MT Condensed Extra Bold"/>
              </a:defRPr>
            </a:pPr>
            <a:r>
              <a:t>Now that you have some background on the evolution of the internet, let’s tackle the question at hand: “how does the internet work?”</a:t>
            </a:r>
          </a:p>
          <a:p>
            <a:pPr algn="ctr" defTabSz="315468">
              <a:defRPr sz="2277">
                <a:effectLst/>
                <a:latin typeface="Abadi MT Condensed Extra Bold"/>
                <a:ea typeface="Abadi MT Condensed Extra Bold"/>
                <a:cs typeface="Abadi MT Condensed Extra Bold"/>
                <a:sym typeface="Abadi MT Condensed Extra Bold"/>
              </a:defRPr>
            </a:pPr>
          </a:p>
          <a:p>
            <a:pPr algn="ctr" defTabSz="315468">
              <a:defRPr sz="2277">
                <a:effectLst/>
                <a:latin typeface="Abadi MT Condensed Extra Bold"/>
                <a:ea typeface="Abadi MT Condensed Extra Bold"/>
                <a:cs typeface="Abadi MT Condensed Extra Bold"/>
                <a:sym typeface="Abadi MT Condensed Extra Bold"/>
              </a:defRPr>
            </a:pPr>
            <a:r>
              <a:t>The internet is a worldwide computer network that transmits a variety of data and media across interconnected devices. It works by using a packet routing network that follows Internet Protocol (IP) and Transport Control Protocol (TCP) [5].</a:t>
            </a:r>
          </a:p>
          <a:p>
            <a:pPr algn="ctr" defTabSz="315468">
              <a:defRPr sz="2277">
                <a:effectLst/>
                <a:latin typeface="Abadi MT Condensed Extra Bold"/>
                <a:ea typeface="Abadi MT Condensed Extra Bold"/>
                <a:cs typeface="Abadi MT Condensed Extra Bold"/>
                <a:sym typeface="Abadi MT Condensed Extra Bold"/>
              </a:defRPr>
            </a:pPr>
          </a:p>
          <a:p>
            <a:pPr algn="ctr" defTabSz="315468">
              <a:defRPr sz="2277">
                <a:effectLst/>
                <a:latin typeface="Abadi MT Condensed Extra Bold"/>
                <a:ea typeface="Abadi MT Condensed Extra Bold"/>
                <a:cs typeface="Abadi MT Condensed Extra Bold"/>
                <a:sym typeface="Abadi MT Condensed Extra Bold"/>
              </a:defRPr>
            </a:pPr>
            <a:r>
              <a:t>TCP and IP work together to ensure that data transmission across the internet is consistent and reliable, no matter which device you’re using or where you’re using it.</a:t>
            </a:r>
          </a:p>
          <a:p>
            <a:pPr algn="ctr" defTabSz="315468">
              <a:defRPr sz="2277">
                <a:effectLst/>
                <a:latin typeface="Abadi MT Condensed Extra Bold"/>
                <a:ea typeface="Abadi MT Condensed Extra Bold"/>
                <a:cs typeface="Abadi MT Condensed Extra Bold"/>
                <a:sym typeface="Abadi MT Condensed Extra Bold"/>
              </a:defRPr>
            </a:pPr>
          </a:p>
          <a:p>
            <a:pPr algn="ctr" defTabSz="315468">
              <a:defRPr sz="2277">
                <a:effectLst/>
                <a:latin typeface="Abadi MT Condensed Extra Bold"/>
                <a:ea typeface="Abadi MT Condensed Extra Bold"/>
                <a:cs typeface="Abadi MT Condensed Extra Bold"/>
                <a:sym typeface="Abadi MT Condensed Extra Bold"/>
              </a:defRPr>
            </a:pPr>
            <a:r>
              <a:t>When data is transferred over the internet, it’s delivered in messages and packets. Data sent over the internet is called a message, but before messages get sent, they’re broken up into tinier parts called packets.</a:t>
            </a:r>
          </a:p>
          <a:p>
            <a:pPr algn="ctr" defTabSz="315468">
              <a:defRPr sz="2277">
                <a:effectLst/>
                <a:latin typeface="Abadi MT Condensed Extra Bold"/>
                <a:ea typeface="Abadi MT Condensed Extra Bold"/>
                <a:cs typeface="Abadi MT Condensed Extra Bold"/>
                <a:sym typeface="Abadi MT Condensed Extra Bold"/>
              </a:defRPr>
            </a:pPr>
          </a:p>
          <a:p>
            <a:pPr algn="ctr" defTabSz="315468">
              <a:defRPr sz="2277">
                <a:effectLst/>
                <a:latin typeface="Abadi MT Condensed Extra Bold"/>
                <a:ea typeface="Abadi MT Condensed Extra Bold"/>
                <a:cs typeface="Abadi MT Condensed Extra Bold"/>
                <a:sym typeface="Abadi MT Condensed Extra Bold"/>
              </a:defRPr>
            </a:pPr>
            <a:r>
              <a:t>These messages and packets travel from one source to the next using Internet Protocol (IP) and Transport Control Protocol (TCP). IP is a system of rules that govern how information is sent from one computer to another computer over an internet connection.</a:t>
            </a:r>
          </a:p>
          <a:p>
            <a:pPr algn="ctr" defTabSz="315468">
              <a:defRPr sz="2277">
                <a:effectLst/>
                <a:latin typeface="Abadi MT Condensed Extra Bold"/>
                <a:ea typeface="Abadi MT Condensed Extra Bold"/>
                <a:cs typeface="Abadi MT Condensed Extra Bold"/>
                <a:sym typeface="Abadi MT Condensed Extra Bold"/>
              </a:defRPr>
            </a:pPr>
          </a:p>
          <a:p>
            <a:pPr algn="ctr" defTabSz="315468">
              <a:defRPr sz="2277">
                <a:effectLst/>
                <a:latin typeface="Abadi MT Condensed Extra Bold"/>
                <a:ea typeface="Abadi MT Condensed Extra Bold"/>
                <a:cs typeface="Abadi MT Condensed Extra Bold"/>
                <a:sym typeface="Abadi MT Condensed Extra Bold"/>
              </a:defRPr>
            </a:pPr>
            <a:r>
              <a:t>Using a numerical address (IP Address) the IP system receives further instructions on how the data should be transferred.</a:t>
            </a:r>
          </a:p>
          <a:p>
            <a:pPr algn="ctr" defTabSz="315468">
              <a:defRPr sz="2277">
                <a:effectLst/>
                <a:latin typeface="Abadi MT Condensed Extra Bold"/>
                <a:ea typeface="Abadi MT Condensed Extra Bold"/>
                <a:cs typeface="Abadi MT Condensed Extra Bold"/>
                <a:sym typeface="Abadi MT Condensed Extra Bold"/>
              </a:defRPr>
            </a:pPr>
          </a:p>
          <a:p>
            <a:pPr algn="ctr" defTabSz="315468">
              <a:defRPr sz="2277">
                <a:effectLst/>
                <a:latin typeface="Abadi MT Condensed Extra Bold"/>
                <a:ea typeface="Abadi MT Condensed Extra Bold"/>
                <a:cs typeface="Abadi MT Condensed Extra Bold"/>
                <a:sym typeface="Abadi MT Condensed Extra Bold"/>
              </a:defRPr>
            </a:pPr>
            <a:r>
              <a:t>The Transport Control Protocol (TCP) works with IP to ensure transfer of data is dependable and reliable. This helps to make sure that no packets are lost, packets are reassembled in proper sequence, and there’s no delay negatively affecting the data quality.</a:t>
            </a:r>
          </a:p>
          <a:p>
            <a:pPr algn="ctr" defTabSz="315468">
              <a:defRPr sz="2277">
                <a:effectLst/>
                <a:latin typeface="Abadi MT Condensed Extra Bold"/>
                <a:ea typeface="Abadi MT Condensed Extra Bold"/>
                <a:cs typeface="Abadi MT Condensed Extra Bold"/>
                <a:sym typeface="Abadi MT Condensed Extra Bold"/>
              </a:defRPr>
            </a:pPr>
          </a:p>
          <a:p>
            <a:pPr algn="ctr" defTabSz="315468">
              <a:defRPr sz="2277">
                <a:effectLst/>
                <a:latin typeface="Abadi MT Condensed Extra Bold"/>
                <a:ea typeface="Abadi MT Condensed Extra Bold"/>
                <a:cs typeface="Abadi MT Condensed Extra Bold"/>
                <a:sym typeface="Abadi MT Condensed Extra Bold"/>
              </a:defRPr>
            </a:pPr>
            <a:r>
              <a:t>Wondering how the internet works from browser launch to search results? Let’s go over the process step-by-step [7] [8] [9].</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The future of the internet…"/>
          <p:cNvSpPr txBox="1"/>
          <p:nvPr>
            <p:ph type="ctrTitle"/>
          </p:nvPr>
        </p:nvSpPr>
        <p:spPr>
          <a:xfrm>
            <a:off x="32480" y="-54419"/>
            <a:ext cx="4925648" cy="9753601"/>
          </a:xfrm>
          <a:prstGeom prst="rect">
            <a:avLst/>
          </a:prstGeom>
        </p:spPr>
        <p:txBody>
          <a:bodyPr/>
          <a:lstStyle/>
          <a:p>
            <a:pPr algn="ctr" defTabSz="338327">
              <a:defRPr sz="2220">
                <a:effectLst/>
                <a:latin typeface="Abadi MT Condensed Extra Bold"/>
                <a:ea typeface="Abadi MT Condensed Extra Bold"/>
                <a:cs typeface="Abadi MT Condensed Extra Bold"/>
                <a:sym typeface="Abadi MT Condensed Extra Bold"/>
              </a:defRPr>
            </a:pPr>
            <a:r>
              <a:t>The future of the internet</a:t>
            </a:r>
          </a:p>
          <a:p>
            <a:pPr algn="ctr" defTabSz="338327">
              <a:defRPr sz="2220">
                <a:effectLst/>
                <a:latin typeface="Abadi MT Condensed Extra Bold"/>
                <a:ea typeface="Abadi MT Condensed Extra Bold"/>
                <a:cs typeface="Abadi MT Condensed Extra Bold"/>
                <a:sym typeface="Abadi MT Condensed Extra Bold"/>
              </a:defRPr>
            </a:pPr>
            <a:r>
              <a:t>Whether you’re searching for information on how the internet works, streaming your favorite movie, or browsing the internet for travel deals, it’s undeniable that the internet </a:t>
            </a:r>
            <a:r>
              <a:t>takes us places</a:t>
            </a:r>
            <a:r>
              <a:t>, and it’s going to continue to do so!</a:t>
            </a:r>
          </a:p>
          <a:p>
            <a:pPr algn="ctr" defTabSz="338327">
              <a:defRPr sz="2220">
                <a:effectLst/>
                <a:latin typeface="Abadi MT Condensed Extra Bold"/>
                <a:ea typeface="Abadi MT Condensed Extra Bold"/>
                <a:cs typeface="Abadi MT Condensed Extra Bold"/>
                <a:sym typeface="Abadi MT Condensed Extra Bold"/>
              </a:defRPr>
            </a:pPr>
          </a:p>
          <a:p>
            <a:pPr algn="ctr" defTabSz="338327">
              <a:defRPr sz="2220">
                <a:effectLst/>
                <a:latin typeface="Abadi MT Condensed Extra Bold"/>
                <a:ea typeface="Abadi MT Condensed Extra Bold"/>
                <a:cs typeface="Abadi MT Condensed Extra Bold"/>
                <a:sym typeface="Abadi MT Condensed Extra Bold"/>
              </a:defRPr>
            </a:pPr>
            <a:r>
              <a:t>While it might not seem like the internet is changing </a:t>
            </a:r>
            <a:r>
              <a:t>now</a:t>
            </a:r>
            <a:r>
              <a:t>, chances are, we’ll look back and see how far we’ve come, the differences in how we use this technology, and ultimately, we’ll find that we, too, are a part of the internet’s history.</a:t>
            </a:r>
          </a:p>
          <a:p>
            <a:pPr algn="ctr" defTabSz="338327">
              <a:defRPr sz="2220">
                <a:effectLst/>
                <a:latin typeface="Abadi MT Condensed Extra Bold"/>
                <a:ea typeface="Abadi MT Condensed Extra Bold"/>
                <a:cs typeface="Abadi MT Condensed Extra Bold"/>
                <a:sym typeface="Abadi MT Condensed Extra Bold"/>
              </a:defRPr>
            </a:pPr>
          </a:p>
          <a:p>
            <a:pPr algn="ctr" defTabSz="338327">
              <a:defRPr sz="2220">
                <a:effectLst/>
                <a:latin typeface="Abadi MT Condensed Extra Bold"/>
                <a:ea typeface="Abadi MT Condensed Extra Bold"/>
                <a:cs typeface="Abadi MT Condensed Extra Bold"/>
                <a:sym typeface="Abadi MT Condensed Extra Bold"/>
              </a:defRPr>
            </a:pPr>
            <a:r>
              <a:t>[1] Pew Internet; Internet/Broadband Fact Sheet</a:t>
            </a:r>
          </a:p>
          <a:p>
            <a:pPr algn="ctr" defTabSz="338327">
              <a:defRPr sz="2220">
                <a:effectLst/>
                <a:latin typeface="Abadi MT Condensed Extra Bold"/>
                <a:ea typeface="Abadi MT Condensed Extra Bold"/>
                <a:cs typeface="Abadi MT Condensed Extra Bold"/>
                <a:sym typeface="Abadi MT Condensed Extra Bold"/>
              </a:defRPr>
            </a:pPr>
            <a:r>
              <a:t>[2] Walt Howe; A Brief History of the Internet</a:t>
            </a:r>
          </a:p>
          <a:p>
            <a:pPr algn="ctr" defTabSz="338327">
              <a:defRPr sz="2220">
                <a:effectLst/>
                <a:latin typeface="Abadi MT Condensed Extra Bold"/>
                <a:ea typeface="Abadi MT Condensed Extra Bold"/>
                <a:cs typeface="Abadi MT Condensed Extra Bold"/>
                <a:sym typeface="Abadi MT Condensed Extra Bold"/>
              </a:defRPr>
            </a:pPr>
            <a:r>
              <a:t>[3] Money; Here's How Many Internet Users There Are</a:t>
            </a:r>
          </a:p>
          <a:p>
            <a:pPr algn="ctr" defTabSz="338327">
              <a:defRPr sz="2220">
                <a:effectLst/>
                <a:latin typeface="Abadi MT Condensed Extra Bold"/>
                <a:ea typeface="Abadi MT Condensed Extra Bold"/>
                <a:cs typeface="Abadi MT Condensed Extra Bold"/>
                <a:sym typeface="Abadi MT Condensed Extra Bold"/>
              </a:defRPr>
            </a:pPr>
            <a:r>
              <a:t>[4] Cisco; Internet of Things</a:t>
            </a:r>
          </a:p>
          <a:p>
            <a:pPr algn="ctr" defTabSz="338327">
              <a:defRPr sz="2220">
                <a:effectLst/>
                <a:latin typeface="Abadi MT Condensed Extra Bold"/>
                <a:ea typeface="Abadi MT Condensed Extra Bold"/>
                <a:cs typeface="Abadi MT Condensed Extra Bold"/>
                <a:sym typeface="Abadi MT Condensed Extra Bold"/>
              </a:defRPr>
            </a:pPr>
            <a:r>
              <a:t>[5] Lifewire; TCP (Transmission Control Protocol) Explained</a:t>
            </a:r>
          </a:p>
          <a:p>
            <a:pPr algn="ctr" defTabSz="338327">
              <a:defRPr sz="2220">
                <a:effectLst/>
                <a:latin typeface="Abadi MT Condensed Extra Bold"/>
                <a:ea typeface="Abadi MT Condensed Extra Bold"/>
                <a:cs typeface="Abadi MT Condensed Extra Bold"/>
                <a:sym typeface="Abadi MT Condensed Extra Bold"/>
              </a:defRPr>
            </a:pPr>
            <a:r>
              <a:t>[6] Mozilla; How the Web works</a:t>
            </a:r>
          </a:p>
          <a:p>
            <a:pPr algn="ctr" defTabSz="338327">
              <a:defRPr sz="2220">
                <a:effectLst/>
                <a:latin typeface="Abadi MT Condensed Extra Bold"/>
                <a:ea typeface="Abadi MT Condensed Extra Bold"/>
                <a:cs typeface="Abadi MT Condensed Extra Bold"/>
                <a:sym typeface="Abadi MT Condensed Extra Bold"/>
              </a:defRPr>
            </a:pPr>
            <a:r>
              <a:t>[7] How Stuff Works; How does the Internet work?</a:t>
            </a:r>
          </a:p>
          <a:p>
            <a:pPr algn="ctr" defTabSz="338327">
              <a:defRPr sz="2220">
                <a:effectLst/>
                <a:latin typeface="Abadi MT Condensed Extra Bold"/>
                <a:ea typeface="Abadi MT Condensed Extra Bold"/>
                <a:cs typeface="Abadi MT Condensed Extra Bold"/>
                <a:sym typeface="Abadi MT Condensed Extra Bold"/>
              </a:defRPr>
            </a:pPr>
            <a:r>
              <a:t>[8] How to Geek; How Does the Internet Work?</a:t>
            </a:r>
          </a:p>
          <a:p>
            <a:pPr algn="ctr" defTabSz="338327">
              <a:defRPr sz="2220">
                <a:effectLst/>
                <a:latin typeface="Abadi MT Condensed Extra Bold"/>
                <a:ea typeface="Abadi MT Condensed Extra Bold"/>
                <a:cs typeface="Abadi MT Condensed Extra Bold"/>
                <a:sym typeface="Abadi MT Condensed Extra Bold"/>
              </a:defRPr>
            </a:pPr>
            <a:r>
              <a:t>[9] Medium, How Does The Internet Work</a:t>
            </a:r>
          </a:p>
        </p:txBody>
      </p:sp>
      <p:pic>
        <p:nvPicPr>
          <p:cNvPr id="149" name="Image" descr="Image"/>
          <p:cNvPicPr>
            <a:picLocks noChangeAspect="1"/>
          </p:cNvPicPr>
          <p:nvPr/>
        </p:nvPicPr>
        <p:blipFill>
          <a:blip r:embed="rId2">
            <a:extLst/>
          </a:blip>
          <a:stretch>
            <a:fillRect/>
          </a:stretch>
        </p:blipFill>
        <p:spPr>
          <a:xfrm>
            <a:off x="5122711" y="913793"/>
            <a:ext cx="7817176" cy="7817176"/>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Major breakthroughs [2]…"/>
          <p:cNvSpPr txBox="1"/>
          <p:nvPr>
            <p:ph type="title"/>
          </p:nvPr>
        </p:nvSpPr>
        <p:spPr>
          <a:xfrm>
            <a:off x="787400" y="67278"/>
            <a:ext cx="11430000" cy="9753601"/>
          </a:xfrm>
          <a:prstGeom prst="rect">
            <a:avLst/>
          </a:prstGeom>
        </p:spPr>
        <p:txBody>
          <a:bodyPr/>
          <a:lstStyle/>
          <a:p>
            <a:pPr algn="ctr" defTabSz="457200">
              <a:defRPr sz="2600">
                <a:effectLst/>
                <a:latin typeface="Abadi MT Condensed Extra Bold"/>
                <a:ea typeface="Abadi MT Condensed Extra Bold"/>
                <a:cs typeface="Abadi MT Condensed Extra Bold"/>
                <a:sym typeface="Abadi MT Condensed Extra Bold"/>
              </a:defRPr>
            </a:pPr>
            <a:r>
              <a:t>Major breakthroughs [2]</a:t>
            </a:r>
          </a:p>
          <a:p>
            <a:pPr marL="457200" indent="-317500" defTabSz="457200">
              <a:buSzPct val="75000"/>
              <a:buFont typeface="Helvetica"/>
              <a:defRPr sz="2600">
                <a:effectLst/>
                <a:latin typeface="Abadi MT Condensed Extra Bold"/>
                <a:ea typeface="Abadi MT Condensed Extra Bold"/>
                <a:cs typeface="Abadi MT Condensed Extra Bold"/>
                <a:sym typeface="Abadi MT Condensed Extra Bold"/>
              </a:defRPr>
            </a:pPr>
            <a:r>
              <a:t>October 29, 1969: ARPANET (later renamed internet) created a successful connection between University of California Los Angeles and the Stanford Research Institute.</a:t>
            </a:r>
          </a:p>
          <a:p>
            <a:pPr marL="457200" indent="-317500" defTabSz="457200">
              <a:buSzPct val="75000"/>
              <a:buFont typeface="Helvetica"/>
              <a:defRPr sz="2600">
                <a:effectLst/>
                <a:latin typeface="Abadi MT Condensed Extra Bold"/>
                <a:ea typeface="Abadi MT Condensed Extra Bold"/>
                <a:cs typeface="Abadi MT Condensed Extra Bold"/>
                <a:sym typeface="Abadi MT Condensed Extra Bold"/>
              </a:defRPr>
            </a:pPr>
            <a:r>
              <a:t>Late 1960s: Libraries automate and network catalogs independent of ARPANET.</a:t>
            </a:r>
          </a:p>
          <a:p>
            <a:pPr marL="457200" indent="-317500" defTabSz="457200">
              <a:buSzPct val="75000"/>
              <a:buFont typeface="Helvetica"/>
              <a:defRPr sz="2600">
                <a:effectLst/>
                <a:latin typeface="Abadi MT Condensed Extra Bold"/>
                <a:ea typeface="Abadi MT Condensed Extra Bold"/>
                <a:cs typeface="Abadi MT Condensed Extra Bold"/>
                <a:sym typeface="Abadi MT Condensed Extra Bold"/>
              </a:defRPr>
            </a:pPr>
            <a:r>
              <a:t>1970s: Transport Control Protocol and Internet Protocol (TCP/IP) is established, allowing for internet technology to mature. The invention of these protocols helped to standardize how information was sent and received over the web.</a:t>
            </a:r>
          </a:p>
          <a:p>
            <a:pPr marL="457200" indent="-317500" defTabSz="457200">
              <a:buSzPct val="75000"/>
              <a:buFont typeface="Helvetica"/>
              <a:defRPr sz="2600">
                <a:effectLst/>
                <a:latin typeface="Abadi MT Condensed Extra Bold"/>
                <a:ea typeface="Abadi MT Condensed Extra Bold"/>
                <a:cs typeface="Abadi MT Condensed Extra Bold"/>
                <a:sym typeface="Abadi MT Condensed Extra Bold"/>
              </a:defRPr>
            </a:pPr>
            <a:r>
              <a:t>1986: National Science Foundation funded NSFNET, which is the 56 Kbps backbone of the internet. There were commercial restrictions in place at this time because federal funds were being used to run and maintain it.</a:t>
            </a:r>
          </a:p>
          <a:p>
            <a:pPr marL="457200" indent="-317500" defTabSz="457200">
              <a:buSzPct val="75000"/>
              <a:buFont typeface="Helvetica"/>
              <a:defRPr sz="2600">
                <a:effectLst/>
                <a:latin typeface="Abadi MT Condensed Extra Bold"/>
                <a:ea typeface="Abadi MT Condensed Extra Bold"/>
                <a:cs typeface="Abadi MT Condensed Extra Bold"/>
                <a:sym typeface="Abadi MT Condensed Extra Bold"/>
              </a:defRPr>
            </a:pPr>
            <a:r>
              <a:t>1991: User-friendly internet interface was created.</a:t>
            </a:r>
          </a:p>
          <a:p>
            <a:pPr marL="457200" indent="-317500" defTabSz="457200">
              <a:buSzPct val="75000"/>
              <a:buFont typeface="Helvetica"/>
              <a:defRPr sz="2600">
                <a:effectLst/>
                <a:latin typeface="Abadi MT Condensed Extra Bold"/>
                <a:ea typeface="Abadi MT Condensed Extra Bold"/>
                <a:cs typeface="Abadi MT Condensed Extra Bold"/>
                <a:sym typeface="Abadi MT Condensed Extra Bold"/>
              </a:defRPr>
            </a:pPr>
            <a:r>
              <a:t>July 1992: Delphi became the first national commercial online service to offer internet access.</a:t>
            </a:r>
          </a:p>
          <a:p>
            <a:pPr marL="457200" indent="-317500" defTabSz="457200">
              <a:buSzPct val="75000"/>
              <a:buFont typeface="Helvetica"/>
              <a:defRPr sz="2600">
                <a:effectLst/>
                <a:latin typeface="Abadi MT Condensed Extra Bold"/>
                <a:ea typeface="Abadi MT Condensed Extra Bold"/>
                <a:cs typeface="Abadi MT Condensed Extra Bold"/>
                <a:sym typeface="Abadi MT Condensed Extra Bold"/>
              </a:defRPr>
            </a:pPr>
            <a:r>
              <a:t>May 1995: All commercial use limitations on the internet disappear. This allowed the internet to diversify and grow rapidly.</a:t>
            </a:r>
          </a:p>
          <a:p>
            <a:pPr marL="457200" indent="-317500" defTabSz="457200">
              <a:buSzPct val="75000"/>
              <a:buFont typeface="Helvetica"/>
              <a:defRPr sz="2600">
                <a:effectLst/>
                <a:latin typeface="Abadi MT Condensed Extra Bold"/>
                <a:ea typeface="Abadi MT Condensed Extra Bold"/>
                <a:cs typeface="Abadi MT Condensed Extra Bold"/>
                <a:sym typeface="Abadi MT Condensed Extra Bold"/>
              </a:defRPr>
            </a:pPr>
            <a:r>
              <a:t>1997: WiFi was invented.</a:t>
            </a:r>
          </a:p>
          <a:p>
            <a:pPr marL="457200" indent="-317500" defTabSz="457200">
              <a:buSzPct val="75000"/>
              <a:buFont typeface="Helvetica"/>
              <a:defRPr sz="2600">
                <a:effectLst/>
                <a:latin typeface="Abadi MT Condensed Extra Bold"/>
                <a:ea typeface="Abadi MT Condensed Extra Bold"/>
                <a:cs typeface="Abadi MT Condensed Extra Bold"/>
                <a:sym typeface="Abadi MT Condensed Extra Bold"/>
              </a:defRPr>
            </a:pPr>
            <a:r>
              <a:t>1998: Windows 98 hit the market.</a:t>
            </a:r>
          </a:p>
          <a:p>
            <a:pPr marL="457200" indent="-317500" defTabSz="457200">
              <a:buSzPct val="75000"/>
              <a:buFont typeface="Helvetica"/>
              <a:defRPr sz="2600">
                <a:effectLst/>
                <a:latin typeface="Abadi MT Condensed Extra Bold"/>
                <a:ea typeface="Abadi MT Condensed Extra Bold"/>
                <a:cs typeface="Abadi MT Condensed Extra Bold"/>
                <a:sym typeface="Abadi MT Condensed Extra Bold"/>
              </a:defRPr>
            </a:pPr>
            <a:r>
              <a:t>2007: Widespread smartphone adoption.</a:t>
            </a:r>
          </a:p>
          <a:p>
            <a:pPr marL="457200" indent="-317500" defTabSz="457200">
              <a:buSzPct val="75000"/>
              <a:buFont typeface="Helvetica"/>
              <a:defRPr sz="2600">
                <a:effectLst/>
                <a:latin typeface="Abadi MT Condensed Extra Bold"/>
                <a:ea typeface="Abadi MT Condensed Extra Bold"/>
                <a:cs typeface="Abadi MT Condensed Extra Bold"/>
                <a:sym typeface="Abadi MT Condensed Extra Bold"/>
              </a:defRPr>
            </a:pPr>
            <a:r>
              <a:t>2009: 4G network is introduced.</a:t>
            </a:r>
          </a:p>
          <a:p>
            <a:pPr marL="457200" indent="-317500" defTabSz="457200">
              <a:buSzPct val="75000"/>
              <a:buFont typeface="Helvetica"/>
              <a:defRPr sz="2600">
                <a:effectLst/>
                <a:latin typeface="Abadi MT Condensed Extra Bold"/>
                <a:ea typeface="Abadi MT Condensed Extra Bold"/>
                <a:cs typeface="Abadi MT Condensed Extra Bold"/>
                <a:sym typeface="Abadi MT Condensed Extra Bold"/>
              </a:defRPr>
            </a:pPr>
            <a:r>
              <a:t>Today: 3 billion people use the internet. [3]</a:t>
            </a:r>
          </a:p>
          <a:p>
            <a:pPr marL="457200" indent="-317500" defTabSz="457200">
              <a:buSzPct val="75000"/>
              <a:buFont typeface="Helvetica"/>
              <a:defRPr sz="2600">
                <a:effectLst/>
                <a:latin typeface="Abadi MT Condensed Extra Bold"/>
                <a:ea typeface="Abadi MT Condensed Extra Bold"/>
                <a:cs typeface="Abadi MT Condensed Extra Bold"/>
                <a:sym typeface="Abadi MT Condensed Extra Bold"/>
              </a:defRPr>
            </a:pPr>
            <a:r>
              <a:t>2030: 7.5 billion projected internet users and 500 billion devices connected to the internet. [4]</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53" name="Image" descr="Image"/>
          <p:cNvPicPr>
            <a:picLocks noChangeAspect="1"/>
          </p:cNvPicPr>
          <p:nvPr/>
        </p:nvPicPr>
        <p:blipFill>
          <a:blip r:embed="rId2">
            <a:extLst/>
          </a:blip>
          <a:stretch>
            <a:fillRect/>
          </a:stretch>
        </p:blipFill>
        <p:spPr>
          <a:xfrm>
            <a:off x="-131896" y="606929"/>
            <a:ext cx="13268592" cy="8539742"/>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How does the internet work?…"/>
          <p:cNvSpPr txBox="1"/>
          <p:nvPr>
            <p:ph type="title"/>
          </p:nvPr>
        </p:nvSpPr>
        <p:spPr>
          <a:xfrm>
            <a:off x="614670" y="298120"/>
            <a:ext cx="11126468" cy="9157360"/>
          </a:xfrm>
          <a:prstGeom prst="rect">
            <a:avLst/>
          </a:prstGeom>
        </p:spPr>
        <p:txBody>
          <a:bodyPr/>
          <a:lstStyle/>
          <a:p>
            <a:pPr algn="ctr" defTabSz="448055">
              <a:defRPr sz="3234">
                <a:effectLst/>
                <a:latin typeface="Abadi MT Condensed Extra Bold"/>
                <a:ea typeface="Abadi MT Condensed Extra Bold"/>
                <a:cs typeface="Abadi MT Condensed Extra Bold"/>
                <a:sym typeface="Abadi MT Condensed Extra Bold"/>
              </a:defRPr>
            </a:pPr>
            <a:r>
              <a:t>How does the internet work?</a:t>
            </a:r>
          </a:p>
          <a:p>
            <a:pPr algn="ctr" defTabSz="448055">
              <a:defRPr sz="3234">
                <a:effectLst/>
                <a:latin typeface="Abadi MT Condensed Extra Bold"/>
                <a:ea typeface="Abadi MT Condensed Extra Bold"/>
                <a:cs typeface="Abadi MT Condensed Extra Bold"/>
                <a:sym typeface="Abadi MT Condensed Extra Bold"/>
              </a:defRPr>
            </a:pPr>
            <a:r>
              <a:t>The internet is a worldwide computer network that transmits a variety of data and media across interconnected devices. It works by using a packet routing network that follows Internet Protocol (IP) and Transport Control Protocol (TCP). [5]</a:t>
            </a:r>
          </a:p>
          <a:p>
            <a:pPr algn="ctr" defTabSz="448055">
              <a:defRPr sz="3234">
                <a:effectLst/>
                <a:latin typeface="Abadi MT Condensed Extra Bold"/>
                <a:ea typeface="Abadi MT Condensed Extra Bold"/>
                <a:cs typeface="Abadi MT Condensed Extra Bold"/>
                <a:sym typeface="Abadi MT Condensed Extra Bold"/>
              </a:defRPr>
            </a:pPr>
            <a:r>
              <a:t>Messages + Packets</a:t>
            </a:r>
          </a:p>
          <a:p>
            <a:pPr marL="448055" indent="-311150" algn="ctr" defTabSz="448055">
              <a:buSzPct val="75000"/>
              <a:buFont typeface="Helvetica"/>
              <a:defRPr sz="3234">
                <a:effectLst/>
                <a:latin typeface="Abadi MT Condensed Extra Bold"/>
                <a:ea typeface="Abadi MT Condensed Extra Bold"/>
                <a:cs typeface="Abadi MT Condensed Extra Bold"/>
                <a:sym typeface="Abadi MT Condensed Extra Bold"/>
              </a:defRPr>
            </a:pPr>
            <a:r>
              <a:t>Data sent over the internet is called a message</a:t>
            </a:r>
          </a:p>
          <a:p>
            <a:pPr marL="448055" indent="-311150" algn="ctr" defTabSz="448055">
              <a:buSzPct val="75000"/>
              <a:buFont typeface="Helvetica"/>
              <a:defRPr sz="3234">
                <a:effectLst/>
                <a:latin typeface="Abadi MT Condensed Extra Bold"/>
                <a:ea typeface="Abadi MT Condensed Extra Bold"/>
                <a:cs typeface="Abadi MT Condensed Extra Bold"/>
                <a:sym typeface="Abadi MT Condensed Extra Bold"/>
              </a:defRPr>
            </a:pPr>
            <a:r>
              <a:t>Before messages get sent, they’re broken up into tiny parts called packets</a:t>
            </a:r>
          </a:p>
          <a:p>
            <a:pPr algn="ctr" defTabSz="448055">
              <a:defRPr sz="3234">
                <a:effectLst/>
                <a:latin typeface="Abadi MT Condensed Extra Bold"/>
                <a:ea typeface="Abadi MT Condensed Extra Bold"/>
                <a:cs typeface="Abadi MT Condensed Extra Bold"/>
                <a:sym typeface="Abadi MT Condensed Extra Bold"/>
              </a:defRPr>
            </a:pPr>
            <a:r>
              <a:t>Internet Protocol (IP)</a:t>
            </a:r>
          </a:p>
          <a:p>
            <a:pPr marL="448055" indent="-311150" algn="ctr" defTabSz="448055">
              <a:buSzPct val="75000"/>
              <a:buFont typeface="Helvetica"/>
              <a:defRPr sz="3234">
                <a:effectLst/>
                <a:latin typeface="Abadi MT Condensed Extra Bold"/>
                <a:ea typeface="Abadi MT Condensed Extra Bold"/>
                <a:cs typeface="Abadi MT Condensed Extra Bold"/>
                <a:sym typeface="Abadi MT Condensed Extra Bold"/>
              </a:defRPr>
            </a:pPr>
            <a:r>
              <a:t>Rules that govern how information is sent from one computer to another computer over an internet connection</a:t>
            </a:r>
          </a:p>
          <a:p>
            <a:pPr marL="448055" indent="-311150" algn="ctr" defTabSz="448055">
              <a:buSzPct val="75000"/>
              <a:buFont typeface="Helvetica"/>
              <a:defRPr sz="3234">
                <a:effectLst/>
                <a:latin typeface="Abadi MT Condensed Extra Bold"/>
                <a:ea typeface="Abadi MT Condensed Extra Bold"/>
                <a:cs typeface="Abadi MT Condensed Extra Bold"/>
                <a:sym typeface="Abadi MT Condensed Extra Bold"/>
              </a:defRPr>
            </a:pPr>
            <a:r>
              <a:t>Specifies how computers should send information to other computers by sending data with an attached numerical address (IP Address)</a:t>
            </a:r>
          </a:p>
          <a:p>
            <a:pPr lvl="1" marL="896111" indent="-311150" defTabSz="448055">
              <a:buSzPct val="75000"/>
              <a:buFont typeface="Helvetica"/>
              <a:defRPr sz="3234">
                <a:effectLst/>
                <a:latin typeface="Abadi MT Condensed Extra Bold"/>
                <a:ea typeface="Abadi MT Condensed Extra Bold"/>
                <a:cs typeface="Abadi MT Condensed Extra Bold"/>
                <a:sym typeface="Abadi MT Condensed Extra Bold"/>
              </a:defRPr>
            </a:pPr>
            <a:r>
              <a:t>Public IP Address: Accessible over the internet</a:t>
            </a:r>
          </a:p>
          <a:p>
            <a:pPr lvl="1" marL="896111" indent="-311150" defTabSz="448055">
              <a:buSzPct val="75000"/>
              <a:buFont typeface="Helvetica"/>
              <a:defRPr sz="3234">
                <a:effectLst/>
                <a:latin typeface="Abadi MT Condensed Extra Bold"/>
                <a:ea typeface="Abadi MT Condensed Extra Bold"/>
                <a:cs typeface="Abadi MT Condensed Extra Bold"/>
                <a:sym typeface="Abadi MT Condensed Extra Bold"/>
              </a:defRPr>
            </a:pPr>
            <a:r>
              <a:t>Private IP Address: Assigned to a device on a closed network such as a home or business network that’s not accessible over the internet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Thank you"/>
          <p:cNvSpPr txBox="1"/>
          <p:nvPr/>
        </p:nvSpPr>
        <p:spPr>
          <a:xfrm>
            <a:off x="3611514" y="3943349"/>
            <a:ext cx="6163406" cy="1866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800">
                <a:latin typeface="Apple Chancery"/>
                <a:ea typeface="Apple Chancery"/>
                <a:cs typeface="Apple Chancery"/>
                <a:sym typeface="Apple Chancery"/>
              </a:defRPr>
            </a:lvl1pPr>
          </a:lstStyle>
          <a:p>
            <a:pPr/>
            <a:r>
              <a:t>Thank you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A Step-by-Step Pictorial"/>
          <p:cNvSpPr txBox="1"/>
          <p:nvPr>
            <p:ph type="title"/>
          </p:nvPr>
        </p:nvSpPr>
        <p:spPr>
          <a:xfrm>
            <a:off x="-742939" y="-870913"/>
            <a:ext cx="14490678" cy="3362161"/>
          </a:xfrm>
          <a:prstGeom prst="rect">
            <a:avLst/>
          </a:prstGeom>
        </p:spPr>
        <p:txBody>
          <a:bodyPr/>
          <a:lstStyle>
            <a:lvl1pPr algn="ctr" defTabSz="457200">
              <a:defRPr sz="5900">
                <a:solidFill>
                  <a:schemeClr val="accent1">
                    <a:hueOff val="-37249"/>
                    <a:satOff val="-2150"/>
                    <a:lumOff val="12811"/>
                  </a:schemeClr>
                </a:solidFill>
                <a:latin typeface="Apple Braille Outline 6 Dot"/>
                <a:ea typeface="Apple Braille Outline 6 Dot"/>
                <a:cs typeface="Apple Braille Outline 6 Dot"/>
                <a:sym typeface="Apple Braille Outline 6 Dot"/>
              </a:defRPr>
            </a:lvl1pPr>
          </a:lstStyle>
          <a:p>
            <a:pPr>
              <a:defRPr>
                <a:effectLst/>
              </a:defRPr>
            </a:pPr>
            <a:r>
              <a:t>A Step-by-Step Pictorial</a:t>
            </a:r>
          </a:p>
        </p:txBody>
      </p:sp>
      <p:sp>
        <p:nvSpPr>
          <p:cNvPr id="123" name="As you’re reading this article, you’re contributing to history. Over the last fifty years, technology and the functionality of the internet have transformed to become the convenient systems we use in our daily lives.…"/>
          <p:cNvSpPr txBox="1"/>
          <p:nvPr/>
        </p:nvSpPr>
        <p:spPr>
          <a:xfrm>
            <a:off x="-8902" y="1806075"/>
            <a:ext cx="13022604" cy="7640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defRPr sz="2900">
                <a:effectLst/>
                <a:latin typeface="Apple Braille Outline 6 Dot"/>
                <a:ea typeface="Apple Braille Outline 6 Dot"/>
                <a:cs typeface="Apple Braille Outline 6 Dot"/>
                <a:sym typeface="Apple Braille Outline 6 Dot"/>
              </a:defRPr>
            </a:pPr>
            <a:r>
              <a:t>As you’re reading this article, you’re contributing to history. Over the last fifty years, technology and the functionality of the internet have transformed to become the convenient systems we use in our daily lives.</a:t>
            </a:r>
          </a:p>
          <a:p>
            <a:pPr defTabSz="457200">
              <a:defRPr sz="2900">
                <a:effectLst/>
                <a:latin typeface="Apple Braille Outline 6 Dot"/>
                <a:ea typeface="Apple Braille Outline 6 Dot"/>
                <a:cs typeface="Apple Braille Outline 6 Dot"/>
                <a:sym typeface="Apple Braille Outline 6 Dot"/>
              </a:defRPr>
            </a:pPr>
          </a:p>
          <a:p>
            <a:pPr defTabSz="457200">
              <a:defRPr sz="2900">
                <a:effectLst/>
                <a:latin typeface="Apple Braille Outline 6 Dot"/>
                <a:ea typeface="Apple Braille Outline 6 Dot"/>
                <a:cs typeface="Apple Braille Outline 6 Dot"/>
                <a:sym typeface="Apple Braille Outline 6 Dot"/>
              </a:defRPr>
            </a:pPr>
            <a:r>
              <a:t>But as you might have guessed, the internet didn’t always look this way, nor was it so popular. In fact, in the year 2000, only 52% of US adults said they used the internet; but in 2018, that number jumped to 82% [1].</a:t>
            </a:r>
          </a:p>
          <a:p>
            <a:pPr defTabSz="457200">
              <a:defRPr sz="2900">
                <a:effectLst/>
                <a:latin typeface="Apple Braille Outline 6 Dot"/>
                <a:ea typeface="Apple Braille Outline 6 Dot"/>
                <a:cs typeface="Apple Braille Outline 6 Dot"/>
                <a:sym typeface="Apple Braille Outline 6 Dot"/>
              </a:defRPr>
            </a:pPr>
          </a:p>
          <a:p>
            <a:pPr defTabSz="457200">
              <a:defRPr sz="2900">
                <a:effectLst/>
                <a:latin typeface="Apple Braille Outline 6 Dot"/>
                <a:ea typeface="Apple Braille Outline 6 Dot"/>
                <a:cs typeface="Apple Braille Outline 6 Dot"/>
                <a:sym typeface="Apple Braille Outline 6 Dot"/>
              </a:defRPr>
            </a:pPr>
            <a:r>
              <a:t>From the query that got you here in the first place: “how does the internet work?” to shopping online and communicating with family and friends, the internet has completely changed the way we live, collaborate, and learn. But where did this all get started? And how did the internet evolve into the ubiquitous system we know it as today?</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The internet plays a significant role in our daily lives"/>
          <p:cNvSpPr txBox="1"/>
          <p:nvPr>
            <p:ph type="title"/>
          </p:nvPr>
        </p:nvSpPr>
        <p:spPr>
          <a:prstGeom prst="rect">
            <a:avLst/>
          </a:prstGeom>
        </p:spPr>
        <p:txBody>
          <a:bodyPr/>
          <a:lstStyle>
            <a:lvl1pPr algn="ctr" defTabSz="457200">
              <a:defRPr sz="4000">
                <a:latin typeface="Apple Braille Outline 6 Dot"/>
                <a:ea typeface="Apple Braille Outline 6 Dot"/>
                <a:cs typeface="Apple Braille Outline 6 Dot"/>
                <a:sym typeface="Apple Braille Outline 6 Dot"/>
              </a:defRPr>
            </a:lvl1pPr>
          </a:lstStyle>
          <a:p>
            <a:pPr>
              <a:defRPr>
                <a:effectLst/>
              </a:defRPr>
            </a:pPr>
            <a:r>
              <a:t>The internet plays a significant role in our daily lives</a:t>
            </a:r>
          </a:p>
        </p:txBody>
      </p:sp>
      <p:sp>
        <p:nvSpPr>
          <p:cNvPr id="126" name="In the year 2000, only 52% of US adults used the internet [1]…"/>
          <p:cNvSpPr txBox="1"/>
          <p:nvPr>
            <p:ph type="body" idx="1"/>
          </p:nvPr>
        </p:nvSpPr>
        <p:spPr>
          <a:prstGeom prst="rect">
            <a:avLst/>
          </a:prstGeom>
        </p:spPr>
        <p:txBody>
          <a:bodyPr/>
          <a:lstStyle/>
          <a:p>
            <a:pPr marL="457200" indent="-317500" algn="ctr" defTabSz="457200">
              <a:spcBef>
                <a:spcPts val="0"/>
              </a:spcBef>
              <a:buSzPct val="75000"/>
              <a:buFont typeface="Helvetica"/>
              <a:buChar char="•"/>
              <a:defRPr sz="3400">
                <a:solidFill>
                  <a:schemeClr val="accent3">
                    <a:satOff val="18648"/>
                    <a:lumOff val="5971"/>
                  </a:schemeClr>
                </a:solidFill>
                <a:effectLst/>
                <a:latin typeface="Apple Braille Outline 6 Dot"/>
                <a:ea typeface="Apple Braille Outline 6 Dot"/>
                <a:cs typeface="Apple Braille Outline 6 Dot"/>
                <a:sym typeface="Apple Braille Outline 6 Dot"/>
              </a:defRPr>
            </a:pPr>
            <a:r>
              <a:t>In the year 2000, only 52% of US adults used the internet [1]</a:t>
            </a:r>
          </a:p>
          <a:p>
            <a:pPr marL="457200" indent="-317500" algn="ctr" defTabSz="457200">
              <a:spcBef>
                <a:spcPts val="0"/>
              </a:spcBef>
              <a:buSzPct val="75000"/>
              <a:buFont typeface="Helvetica"/>
              <a:buChar char="•"/>
              <a:defRPr sz="3400">
                <a:solidFill>
                  <a:schemeClr val="accent3">
                    <a:satOff val="18648"/>
                    <a:lumOff val="5971"/>
                  </a:schemeClr>
                </a:solidFill>
                <a:effectLst/>
                <a:latin typeface="Apple Braille Outline 6 Dot"/>
                <a:ea typeface="Apple Braille Outline 6 Dot"/>
                <a:cs typeface="Apple Braille Outline 6 Dot"/>
                <a:sym typeface="Apple Braille Outline 6 Dot"/>
              </a:defRPr>
            </a:pPr>
            <a:r>
              <a:t>In 2018, that number jumped to 89%</a:t>
            </a:r>
          </a:p>
          <a:p>
            <a:pPr marL="457200" indent="-317500" algn="ctr" defTabSz="457200">
              <a:spcBef>
                <a:spcPts val="0"/>
              </a:spcBef>
              <a:buSzPct val="75000"/>
              <a:buFont typeface="Helvetica"/>
              <a:buChar char="•"/>
              <a:defRPr sz="3400">
                <a:solidFill>
                  <a:schemeClr val="accent3">
                    <a:satOff val="18648"/>
                    <a:lumOff val="5971"/>
                  </a:schemeClr>
                </a:solidFill>
                <a:effectLst/>
                <a:latin typeface="Apple Braille Outline 6 Dot"/>
                <a:ea typeface="Apple Braille Outline 6 Dot"/>
                <a:cs typeface="Apple Braille Outline 6 Dot"/>
                <a:sym typeface="Apple Braille Outline 6 Dot"/>
              </a:defRPr>
            </a:pPr>
            <a:r>
              <a:t>In 2013, US adults who didn’t use broadband internet at home but owned smartphones was just 8%</a:t>
            </a:r>
          </a:p>
          <a:p>
            <a:pPr marL="457200" indent="-317500" algn="ctr" defTabSz="457200">
              <a:spcBef>
                <a:spcPts val="0"/>
              </a:spcBef>
              <a:buSzPct val="75000"/>
              <a:buFont typeface="Helvetica"/>
              <a:buChar char="•"/>
              <a:defRPr sz="3400">
                <a:solidFill>
                  <a:schemeClr val="accent3">
                    <a:satOff val="18648"/>
                    <a:lumOff val="5971"/>
                  </a:schemeClr>
                </a:solidFill>
                <a:effectLst/>
                <a:latin typeface="Apple Braille Outline 6 Dot"/>
                <a:ea typeface="Apple Braille Outline 6 Dot"/>
                <a:cs typeface="Apple Braille Outline 6 Dot"/>
                <a:sym typeface="Apple Braille Outline 6 Dot"/>
              </a:defRPr>
            </a:pPr>
            <a:r>
              <a:t>In 2018, that number increased to 20%</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28" name="Image" descr="Image"/>
          <p:cNvPicPr>
            <a:picLocks noChangeAspect="1"/>
          </p:cNvPicPr>
          <p:nvPr/>
        </p:nvPicPr>
        <p:blipFill>
          <a:blip r:embed="rId2">
            <a:extLst/>
          </a:blip>
          <a:stretch>
            <a:fillRect/>
          </a:stretch>
        </p:blipFill>
        <p:spPr>
          <a:xfrm>
            <a:off x="-620821" y="-631824"/>
            <a:ext cx="14246442" cy="1101724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A Brief History of the Internet…"/>
          <p:cNvSpPr txBox="1"/>
          <p:nvPr/>
        </p:nvSpPr>
        <p:spPr>
          <a:xfrm>
            <a:off x="234125" y="149560"/>
            <a:ext cx="12536550" cy="905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3000">
                <a:solidFill>
                  <a:schemeClr val="accent4">
                    <a:hueOff val="46120"/>
                    <a:satOff val="4178"/>
                    <a:lumOff val="-16732"/>
                  </a:schemeClr>
                </a:solidFill>
                <a:effectLst/>
                <a:latin typeface="ヒラギノ角ゴ StdN"/>
                <a:ea typeface="ヒラギノ角ゴ StdN"/>
                <a:cs typeface="ヒラギノ角ゴ StdN"/>
                <a:sym typeface="ヒラギノ角ゴ StdN"/>
              </a:defRPr>
            </a:pPr>
            <a:r>
              <a:t>A Brief History of the Internet</a:t>
            </a:r>
          </a:p>
          <a:p>
            <a:pPr defTabSz="457200">
              <a:defRPr sz="3000">
                <a:solidFill>
                  <a:schemeClr val="accent4">
                    <a:hueOff val="46120"/>
                    <a:satOff val="4178"/>
                    <a:lumOff val="-16732"/>
                  </a:schemeClr>
                </a:solidFill>
                <a:effectLst/>
                <a:latin typeface="ヒラギノ角ゴ StdN"/>
                <a:ea typeface="ヒラギノ角ゴ StdN"/>
                <a:cs typeface="ヒラギノ角ゴ StdN"/>
                <a:sym typeface="ヒラギノ角ゴ StdN"/>
              </a:defRPr>
            </a:pPr>
            <a:r>
              <a:t>On October 29, 1969, an organization called ARPANET (Advanced Research Projects Agency) launched the first iteration of the internet (also known as ARPANET) connecting four major computers at The University of Utah, UCSB, UCLA, and Stanford Research Institute [2].</a:t>
            </a:r>
          </a:p>
          <a:p>
            <a:pPr defTabSz="457200">
              <a:defRPr sz="3000">
                <a:solidFill>
                  <a:schemeClr val="accent4">
                    <a:hueOff val="46120"/>
                    <a:satOff val="4178"/>
                    <a:lumOff val="-16732"/>
                  </a:schemeClr>
                </a:solidFill>
                <a:effectLst/>
                <a:latin typeface="ヒラギノ角ゴ StdN"/>
                <a:ea typeface="ヒラギノ角ゴ StdN"/>
                <a:cs typeface="ヒラギノ角ゴ StdN"/>
                <a:sym typeface="ヒラギノ角ゴ StdN"/>
              </a:defRPr>
            </a:pPr>
          </a:p>
          <a:p>
            <a:pPr defTabSz="457200">
              <a:defRPr sz="3000">
                <a:solidFill>
                  <a:schemeClr val="accent4">
                    <a:hueOff val="46120"/>
                    <a:satOff val="4178"/>
                    <a:lumOff val="-16732"/>
                  </a:schemeClr>
                </a:solidFill>
                <a:effectLst/>
                <a:latin typeface="ヒラギノ角ゴ StdN"/>
                <a:ea typeface="ヒラギノ角ゴ StdN"/>
                <a:cs typeface="ヒラギノ角ゴ StdN"/>
                <a:sym typeface="ヒラギノ角ゴ StdN"/>
              </a:defRPr>
            </a:pPr>
            <a:r>
              <a:t>When this network of computers was connected, universities were able to access files and transmit information from one organization to the other, as well as internally.</a:t>
            </a:r>
          </a:p>
          <a:p>
            <a:pPr defTabSz="457200">
              <a:defRPr sz="3000">
                <a:solidFill>
                  <a:schemeClr val="accent4">
                    <a:hueOff val="46120"/>
                    <a:satOff val="4178"/>
                    <a:lumOff val="-16732"/>
                  </a:schemeClr>
                </a:solidFill>
                <a:effectLst/>
                <a:latin typeface="ヒラギノ角ゴ StdN"/>
                <a:ea typeface="ヒラギノ角ゴ StdN"/>
                <a:cs typeface="ヒラギノ角ゴ StdN"/>
                <a:sym typeface="ヒラギノ角ゴ StdN"/>
              </a:defRPr>
            </a:pPr>
          </a:p>
          <a:p>
            <a:pPr defTabSz="457200">
              <a:defRPr sz="3000">
                <a:solidFill>
                  <a:schemeClr val="accent4">
                    <a:hueOff val="46120"/>
                    <a:satOff val="4178"/>
                    <a:lumOff val="-16732"/>
                  </a:schemeClr>
                </a:solidFill>
                <a:effectLst/>
                <a:latin typeface="ヒラギノ角ゴ StdN"/>
                <a:ea typeface="ヒラギノ角ゴ StdN"/>
                <a:cs typeface="ヒラギノ角ゴ StdN"/>
                <a:sym typeface="ヒラギノ角ゴ StdN"/>
              </a:defRPr>
            </a:pPr>
            <a:r>
              <a:t>As researchers developed the system, they continued to connect computers from other universities, including MIT, Harvard, and Carnegie Mellon. Eventually, ARPANET was renamed “internet.”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Who used the internet in this stage?…"/>
          <p:cNvSpPr txBox="1"/>
          <p:nvPr/>
        </p:nvSpPr>
        <p:spPr>
          <a:xfrm>
            <a:off x="654123" y="1039859"/>
            <a:ext cx="12236535" cy="76738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defRPr sz="4500">
                <a:effectLst/>
                <a:latin typeface="Apple Braille Outline 6 Dot"/>
                <a:ea typeface="Apple Braille Outline 6 Dot"/>
                <a:cs typeface="Apple Braille Outline 6 Dot"/>
                <a:sym typeface="Apple Braille Outline 6 Dot"/>
              </a:defRPr>
            </a:pPr>
            <a:r>
              <a:t>Who used the internet in this stage?</a:t>
            </a:r>
          </a:p>
          <a:p>
            <a:pPr defTabSz="457200">
              <a:defRPr sz="4500">
                <a:effectLst/>
                <a:latin typeface="Apple Braille Outline 6 Dot"/>
                <a:ea typeface="Apple Braille Outline 6 Dot"/>
                <a:cs typeface="Apple Braille Outline 6 Dot"/>
                <a:sym typeface="Apple Braille Outline 6 Dot"/>
              </a:defRPr>
            </a:pPr>
            <a:r>
              <a:t>In its earliest days, the internet was only used by computer experts, scientists, engineers, and librarians who had to learn a complicated system in order to use it, but as the technology improved and consumers adapted, it became an essential tool for people around the globe.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34" name="Image" descr="Image"/>
          <p:cNvPicPr>
            <a:picLocks noChangeAspect="1"/>
          </p:cNvPicPr>
          <p:nvPr/>
        </p:nvPicPr>
        <p:blipFill>
          <a:blip r:embed="rId2">
            <a:extLst/>
          </a:blip>
          <a:stretch>
            <a:fillRect/>
          </a:stretch>
        </p:blipFill>
        <p:spPr>
          <a:xfrm>
            <a:off x="-386112" y="663072"/>
            <a:ext cx="13528461" cy="807949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How and when did the functionality of the internet change?…"/>
          <p:cNvSpPr txBox="1"/>
          <p:nvPr>
            <p:ph type="title"/>
          </p:nvPr>
        </p:nvSpPr>
        <p:spPr>
          <a:xfrm>
            <a:off x="787400" y="79271"/>
            <a:ext cx="11430000" cy="9245601"/>
          </a:xfrm>
          <a:prstGeom prst="rect">
            <a:avLst/>
          </a:prstGeom>
        </p:spPr>
        <p:txBody>
          <a:bodyPr/>
          <a:lstStyle/>
          <a:p>
            <a:pPr algn="ctr" defTabSz="457200">
              <a:defRPr sz="3400">
                <a:effectLst/>
                <a:latin typeface="Apple Braille Outline 6 Dot"/>
                <a:ea typeface="Apple Braille Outline 6 Dot"/>
                <a:cs typeface="Apple Braille Outline 6 Dot"/>
                <a:sym typeface="Apple Braille Outline 6 Dot"/>
              </a:defRPr>
            </a:pPr>
            <a:r>
              <a:t>How and when did the functionality of the internet change?</a:t>
            </a:r>
          </a:p>
          <a:p>
            <a:pPr algn="ctr" defTabSz="457200">
              <a:defRPr sz="3400">
                <a:effectLst/>
                <a:latin typeface="Apple Braille Outline 6 Dot"/>
                <a:ea typeface="Apple Braille Outline 6 Dot"/>
                <a:cs typeface="Apple Braille Outline 6 Dot"/>
                <a:sym typeface="Apple Braille Outline 6 Dot"/>
              </a:defRPr>
            </a:pPr>
            <a:r>
              <a:t>The 1970s was a serious time of transition for the internet. Email was introduced in 1972, libraries across the country were linked, and above all, information exchange became more seamless thanks to Transport Control Protocol and Internet Protocol (TCP/IP) architecture.</a:t>
            </a:r>
          </a:p>
          <a:p>
            <a:pPr algn="ctr" defTabSz="457200">
              <a:defRPr sz="3400">
                <a:effectLst/>
                <a:latin typeface="Apple Braille Outline 6 Dot"/>
                <a:ea typeface="Apple Braille Outline 6 Dot"/>
                <a:cs typeface="Apple Braille Outline 6 Dot"/>
                <a:sym typeface="Apple Braille Outline 6 Dot"/>
              </a:defRPr>
            </a:pPr>
          </a:p>
          <a:p>
            <a:pPr algn="ctr" defTabSz="457200">
              <a:defRPr sz="3400">
                <a:effectLst/>
                <a:latin typeface="Apple Braille Outline 6 Dot"/>
                <a:ea typeface="Apple Braille Outline 6 Dot"/>
                <a:cs typeface="Apple Braille Outline 6 Dot"/>
                <a:sym typeface="Apple Braille Outline 6 Dot"/>
              </a:defRPr>
            </a:pPr>
            <a:r>
              <a:t>The invention of these protocols helped to standardize how information was sent and received over the web, making the delivery more consistent, regardless of where or how you’re accessing the internet.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When did the internet become user-friendly?…"/>
          <p:cNvSpPr txBox="1"/>
          <p:nvPr>
            <p:ph type="title"/>
          </p:nvPr>
        </p:nvSpPr>
        <p:spPr>
          <a:xfrm>
            <a:off x="787400" y="254000"/>
            <a:ext cx="11430000" cy="8579155"/>
          </a:xfrm>
          <a:prstGeom prst="rect">
            <a:avLst/>
          </a:prstGeom>
        </p:spPr>
        <p:txBody>
          <a:bodyPr/>
          <a:lstStyle/>
          <a:p>
            <a:pPr algn="ctr" defTabSz="457200">
              <a:defRPr sz="3500">
                <a:effectLst/>
                <a:latin typeface="Abadi MT Condensed Extra Bold"/>
                <a:ea typeface="Abadi MT Condensed Extra Bold"/>
                <a:cs typeface="Abadi MT Condensed Extra Bold"/>
                <a:sym typeface="Abadi MT Condensed Extra Bold"/>
              </a:defRPr>
            </a:pPr>
            <a:r>
              <a:t>When did the internet become user-friendly?</a:t>
            </a:r>
          </a:p>
          <a:p>
            <a:pPr algn="ctr" defTabSz="457200">
              <a:defRPr sz="3500">
                <a:effectLst/>
                <a:latin typeface="Abadi MT Condensed Extra Bold"/>
                <a:ea typeface="Abadi MT Condensed Extra Bold"/>
                <a:cs typeface="Abadi MT Condensed Extra Bold"/>
                <a:sym typeface="Abadi MT Condensed Extra Bold"/>
              </a:defRPr>
            </a:pPr>
            <a:r>
              <a:t>Then in 1986, the National Science Foundation took the development of the internet to the next echelon by funding NSFNET, a network of supercomputers throughout the country.</a:t>
            </a:r>
          </a:p>
          <a:p>
            <a:pPr algn="ctr" defTabSz="457200">
              <a:defRPr sz="3500">
                <a:effectLst/>
                <a:latin typeface="Abadi MT Condensed Extra Bold"/>
                <a:ea typeface="Abadi MT Condensed Extra Bold"/>
                <a:cs typeface="Abadi MT Condensed Extra Bold"/>
                <a:sym typeface="Abadi MT Condensed Extra Bold"/>
              </a:defRPr>
            </a:pPr>
          </a:p>
          <a:p>
            <a:pPr algn="ctr" defTabSz="457200">
              <a:defRPr sz="3500">
                <a:effectLst/>
                <a:latin typeface="Abadi MT Condensed Extra Bold"/>
                <a:ea typeface="Abadi MT Condensed Extra Bold"/>
                <a:cs typeface="Abadi MT Condensed Extra Bold"/>
                <a:sym typeface="Abadi MT Condensed Extra Bold"/>
              </a:defRPr>
            </a:pPr>
            <a:r>
              <a:t>These supercomputers laid the groundwork for personal computing, bridging the gap between computers being used exclusively for academic purposes and computers used to perform daily tasks.</a:t>
            </a:r>
          </a:p>
          <a:p>
            <a:pPr algn="ctr" defTabSz="457200">
              <a:defRPr sz="3500">
                <a:effectLst/>
                <a:latin typeface="Abadi MT Condensed Extra Bold"/>
                <a:ea typeface="Abadi MT Condensed Extra Bold"/>
                <a:cs typeface="Abadi MT Condensed Extra Bold"/>
                <a:sym typeface="Abadi MT Condensed Extra Bold"/>
              </a:defRPr>
            </a:pPr>
          </a:p>
          <a:p>
            <a:pPr algn="ctr" defTabSz="457200">
              <a:defRPr sz="3500">
                <a:effectLst/>
                <a:latin typeface="Abadi MT Condensed Extra Bold"/>
                <a:ea typeface="Abadi MT Condensed Extra Bold"/>
                <a:cs typeface="Abadi MT Condensed Extra Bold"/>
                <a:sym typeface="Abadi MT Condensed Extra Bold"/>
              </a:defRPr>
            </a:pPr>
            <a:r>
              <a:t>In 1991, The University of Minnesota developed the first user-friendly internet interface, making it easier to access campus files and information. The University of Nevada at Reno continued to develop this usable interface, introducing searchable functions and indexing.</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Industrial">
  <a:themeElements>
    <a:clrScheme name="Industrial">
      <a:dk1>
        <a:srgbClr val="BC00FF"/>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